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2"/>
  </p:notesMasterIdLst>
  <p:sldIdLst>
    <p:sldId id="256" r:id="rId3"/>
    <p:sldId id="293" r:id="rId4"/>
    <p:sldId id="303" r:id="rId5"/>
    <p:sldId id="294" r:id="rId6"/>
    <p:sldId id="309" r:id="rId7"/>
    <p:sldId id="308" r:id="rId8"/>
    <p:sldId id="307" r:id="rId9"/>
    <p:sldId id="310" r:id="rId10"/>
    <p:sldId id="311" r:id="rId11"/>
    <p:sldId id="312" r:id="rId12"/>
    <p:sldId id="313" r:id="rId13"/>
    <p:sldId id="314" r:id="rId14"/>
    <p:sldId id="315" r:id="rId15"/>
    <p:sldId id="319" r:id="rId16"/>
    <p:sldId id="321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40" r:id="rId34"/>
    <p:sldId id="341" r:id="rId35"/>
    <p:sldId id="342" r:id="rId36"/>
    <p:sldId id="343" r:id="rId37"/>
    <p:sldId id="344" r:id="rId38"/>
    <p:sldId id="306" r:id="rId39"/>
    <p:sldId id="305" r:id="rId40"/>
    <p:sldId id="346" r:id="rId41"/>
    <p:sldId id="347" r:id="rId42"/>
    <p:sldId id="348" r:id="rId43"/>
    <p:sldId id="349" r:id="rId44"/>
    <p:sldId id="304" r:id="rId45"/>
    <p:sldId id="295" r:id="rId46"/>
    <p:sldId id="296" r:id="rId47"/>
    <p:sldId id="359" r:id="rId48"/>
    <p:sldId id="351" r:id="rId49"/>
    <p:sldId id="297" r:id="rId50"/>
    <p:sldId id="298" r:id="rId51"/>
    <p:sldId id="299" r:id="rId52"/>
    <p:sldId id="300" r:id="rId53"/>
    <p:sldId id="301" r:id="rId54"/>
    <p:sldId id="302" r:id="rId55"/>
    <p:sldId id="352" r:id="rId56"/>
    <p:sldId id="353" r:id="rId57"/>
    <p:sldId id="354" r:id="rId58"/>
    <p:sldId id="356" r:id="rId59"/>
    <p:sldId id="355" r:id="rId60"/>
    <p:sldId id="357" r:id="rId6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1172" autoAdjust="0"/>
  </p:normalViewPr>
  <p:slideViewPr>
    <p:cSldViewPr>
      <p:cViewPr>
        <p:scale>
          <a:sx n="66" d="100"/>
          <a:sy n="66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372D6-A244-4D97-8C94-98C186478C35}" type="datetimeFigureOut">
              <a:rPr lang="sr-Latn-CS" smtClean="0"/>
              <a:t>21.11.2013</a:t>
            </a:fld>
            <a:endParaRPr lang="sr-Latn-C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4D551-0B0F-45C0-8CF0-0F85625C0FC8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6437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D551-0B0F-45C0-8CF0-0F85625C0FC8}" type="slidenum">
              <a:rPr lang="sr-Latn-CS" smtClean="0"/>
              <a:t>4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0102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Forest plot of studies of non-cavity-distorting intramural fibroids versus no fibroids in women &lt;37 years undergoing IVF treatment for outcome of live birth rates.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Forest plot of studies of non-cavity-distorting intramural fibroids versus no fibroids in women undergoing IVF treatment for outcome of miscarriage rates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.</a:t>
            </a:r>
          </a:p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 smtClean="0">
              <a:latin typeface="Arial" charset="0"/>
              <a:ea typeface="msgothic" charset="0"/>
              <a:cs typeface="msgothic" charset="0"/>
            </a:endParaRPr>
          </a:p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Reduction in </a:t>
            </a:r>
            <a:r>
              <a:rPr lang="en-GB" dirty="0" err="1" smtClean="0">
                <a:latin typeface="Arial" charset="0"/>
                <a:ea typeface="msgothic" charset="0"/>
                <a:cs typeface="msgothic" charset="0"/>
              </a:rPr>
              <a:t>pregn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 rate and LBR doesn’t mean that </a:t>
            </a:r>
            <a:r>
              <a:rPr lang="en-GB" dirty="0" err="1" smtClean="0">
                <a:latin typeface="Arial" charset="0"/>
                <a:ea typeface="msgothic" charset="0"/>
                <a:cs typeface="msgothic" charset="0"/>
              </a:rPr>
              <a:t>myomectomy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 will result in higher </a:t>
            </a:r>
            <a:r>
              <a:rPr lang="en-GB" dirty="0" err="1" smtClean="0">
                <a:latin typeface="Arial" charset="0"/>
                <a:ea typeface="msgothic" charset="0"/>
                <a:cs typeface="msgothic" charset="0"/>
              </a:rPr>
              <a:t>pregn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 rates in terms of spontaneous conception</a:t>
            </a:r>
            <a:endParaRPr lang="en-GB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Forest plot of studies of non-cavity-distorting intramural fibroids versus no fibroids in women undergoing IVF treatment for outcome of miscarriage rates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.</a:t>
            </a:r>
          </a:p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 smtClean="0">
              <a:latin typeface="Arial" charset="0"/>
              <a:ea typeface="msgothic" charset="0"/>
              <a:cs typeface="msgothic" charset="0"/>
            </a:endParaRPr>
          </a:p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Reduction in </a:t>
            </a:r>
            <a:r>
              <a:rPr lang="en-GB" dirty="0" err="1" smtClean="0">
                <a:latin typeface="Arial" charset="0"/>
                <a:ea typeface="msgothic" charset="0"/>
                <a:cs typeface="msgothic" charset="0"/>
              </a:rPr>
              <a:t>pregn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 rate and LBR doesn’t mean that </a:t>
            </a:r>
            <a:r>
              <a:rPr lang="en-GB" dirty="0" err="1" smtClean="0">
                <a:latin typeface="Arial" charset="0"/>
                <a:ea typeface="msgothic" charset="0"/>
                <a:cs typeface="msgothic" charset="0"/>
              </a:rPr>
              <a:t>myomectomy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 will result in higher </a:t>
            </a:r>
            <a:r>
              <a:rPr lang="en-GB" dirty="0" err="1" smtClean="0">
                <a:latin typeface="Arial" charset="0"/>
                <a:ea typeface="msgothic" charset="0"/>
                <a:cs typeface="msgothic" charset="0"/>
              </a:rPr>
              <a:t>pregn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 rates in terms of spontaneous conception</a:t>
            </a:r>
            <a:endParaRPr lang="en-GB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870673-8DB9-3144-B3D3-ECBF30697A43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sr-Latn-CS" sz="1200" dirty="0" err="1" smtClean="0">
                <a:solidFill>
                  <a:schemeClr val="accent5">
                    <a:lumMod val="50000"/>
                  </a:schemeClr>
                </a:solidFill>
              </a:rPr>
              <a:t>Miometrijum</a:t>
            </a:r>
            <a:r>
              <a:rPr lang="sr-Latn-CS" sz="1200" dirty="0" smtClean="0">
                <a:solidFill>
                  <a:schemeClr val="accent5">
                    <a:lumMod val="50000"/>
                  </a:schemeClr>
                </a:solidFill>
              </a:rPr>
              <a:t> ima dva strukturno i funkcionalno različita entiteta.JZ: </a:t>
            </a:r>
            <a:r>
              <a:rPr lang="en-GB" sz="1200" b="1" dirty="0" smtClean="0">
                <a:solidFill>
                  <a:srgbClr val="215968"/>
                </a:solidFill>
                <a:latin typeface="Calibri" charset="0"/>
                <a:ea typeface="Arial" charset="0"/>
                <a:cs typeface="Arial" charset="0"/>
              </a:rPr>
              <a:t>Functional important entity in reproduction</a:t>
            </a:r>
            <a:r>
              <a:rPr lang="sr-Latn-CS" sz="1200" b="1" dirty="0" smtClean="0">
                <a:solidFill>
                  <a:srgbClr val="215968"/>
                </a:solidFill>
                <a:latin typeface="Calibri" charset="0"/>
                <a:ea typeface="Arial" charset="0"/>
                <a:cs typeface="Arial" charset="0"/>
              </a:rPr>
              <a:t>- </a:t>
            </a:r>
            <a:r>
              <a:rPr lang="en-US" sz="1200" b="1" dirty="0" smtClean="0">
                <a:solidFill>
                  <a:srgbClr val="215968"/>
                </a:solidFill>
                <a:latin typeface="Calibri" charset="0"/>
                <a:ea typeface="Arial" charset="0"/>
                <a:cs typeface="Arial" charset="0"/>
              </a:rPr>
              <a:t>Ontogenetically related to endometrium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1200" b="1" dirty="0" smtClean="0">
                <a:solidFill>
                  <a:srgbClr val="215968"/>
                </a:solidFill>
                <a:latin typeface="Calibri" charset="0"/>
                <a:ea typeface="Arial" charset="0"/>
                <a:cs typeface="Arial" charset="0"/>
              </a:rPr>
              <a:t>Cyclic changes in SSH receptors 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1200" b="1" dirty="0" smtClean="0">
                <a:solidFill>
                  <a:srgbClr val="215968"/>
                </a:solidFill>
                <a:latin typeface="Calibri" charset="0"/>
                <a:ea typeface="Arial" charset="0"/>
                <a:cs typeface="Arial" charset="0"/>
              </a:rPr>
              <a:t>Role in gamete transport and implantation</a:t>
            </a:r>
          </a:p>
          <a:p>
            <a:r>
              <a:rPr lang="en-GB" sz="1200" b="1" dirty="0" err="1" smtClean="0">
                <a:solidFill>
                  <a:srgbClr val="215968"/>
                </a:solidFill>
                <a:latin typeface="Calibri" charset="0"/>
                <a:ea typeface="Arial" charset="0"/>
                <a:cs typeface="Arial" charset="0"/>
              </a:rPr>
              <a:t>Junctional</a:t>
            </a:r>
            <a:r>
              <a:rPr lang="en-GB" sz="1200" b="1" dirty="0" smtClean="0">
                <a:solidFill>
                  <a:srgbClr val="215968"/>
                </a:solidFill>
                <a:latin typeface="Calibri" charset="0"/>
                <a:ea typeface="Arial" charset="0"/>
                <a:cs typeface="Arial" charset="0"/>
              </a:rPr>
              <a:t> Zone Myometrium</a:t>
            </a:r>
          </a:p>
          <a:p>
            <a:r>
              <a:rPr lang="en-GB" sz="1200" b="1" dirty="0" smtClean="0">
                <a:solidFill>
                  <a:srgbClr val="215968"/>
                </a:solidFill>
                <a:latin typeface="Calibri" charset="0"/>
                <a:ea typeface="Arial" charset="0"/>
                <a:cs typeface="Arial" charset="0"/>
              </a:rPr>
              <a:t>Important role in Reproduction</a:t>
            </a:r>
            <a:endParaRPr lang="nl-BE" sz="1200" b="1" dirty="0" smtClean="0">
              <a:solidFill>
                <a:srgbClr val="215968"/>
              </a:solidFill>
              <a:latin typeface="Calibri" charset="0"/>
              <a:ea typeface="Arial" charset="0"/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1200" b="1" dirty="0" smtClean="0">
                <a:solidFill>
                  <a:srgbClr val="215968"/>
                </a:solidFill>
                <a:latin typeface="Calibri" charset="0"/>
              </a:rPr>
              <a:t>Early changes from time of implantation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1200" b="1" dirty="0" err="1" smtClean="0">
                <a:solidFill>
                  <a:srgbClr val="215968"/>
                </a:solidFill>
                <a:latin typeface="Calibri" charset="0"/>
              </a:rPr>
              <a:t>Decidualization</a:t>
            </a:r>
            <a:r>
              <a:rPr lang="en-US" sz="1200" b="1" dirty="0" smtClean="0">
                <a:solidFill>
                  <a:srgbClr val="215968"/>
                </a:solidFill>
                <a:latin typeface="Calibri" charset="0"/>
              </a:rPr>
              <a:t> and </a:t>
            </a:r>
            <a:r>
              <a:rPr lang="en-US" sz="1200" b="1" dirty="0" err="1" smtClean="0">
                <a:solidFill>
                  <a:srgbClr val="215968"/>
                </a:solidFill>
                <a:latin typeface="Calibri" charset="0"/>
              </a:rPr>
              <a:t>trophoblast</a:t>
            </a:r>
            <a:r>
              <a:rPr lang="en-US" sz="1200" b="1" dirty="0" smtClean="0">
                <a:solidFill>
                  <a:srgbClr val="215968"/>
                </a:solidFill>
                <a:latin typeface="Calibri" charset="0"/>
              </a:rPr>
              <a:t> invasion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1200" b="1" dirty="0" smtClean="0">
                <a:solidFill>
                  <a:srgbClr val="215968"/>
                </a:solidFill>
                <a:latin typeface="Calibri" charset="0"/>
              </a:rPr>
              <a:t>Defective transformation of JZ spiral arteries in spectrum of pregnancy complications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1200" b="1" dirty="0" smtClean="0">
                <a:solidFill>
                  <a:srgbClr val="215968"/>
                </a:solidFill>
                <a:latin typeface="Calibri" charset="0"/>
              </a:rPr>
              <a:t>Preterm rupture membranes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1200" b="1" dirty="0" smtClean="0">
                <a:solidFill>
                  <a:srgbClr val="215968"/>
                </a:solidFill>
                <a:latin typeface="Calibri" charset="0"/>
              </a:rPr>
              <a:t>Preterm delivery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sz="1400" dirty="0" smtClean="0">
              <a:solidFill>
                <a:srgbClr val="215968"/>
              </a:solidFill>
              <a:latin typeface="Calibri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1200" b="1" dirty="0" smtClean="0">
                <a:solidFill>
                  <a:srgbClr val="215968"/>
                </a:solidFill>
                <a:latin typeface="Calibri" charset="0"/>
              </a:rPr>
              <a:t>Early changes from time of implantation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1200" b="1" dirty="0" err="1" smtClean="0">
                <a:solidFill>
                  <a:srgbClr val="215968"/>
                </a:solidFill>
                <a:latin typeface="Calibri" charset="0"/>
              </a:rPr>
              <a:t>Decidualization</a:t>
            </a:r>
            <a:r>
              <a:rPr lang="en-US" sz="1200" b="1" dirty="0" smtClean="0">
                <a:solidFill>
                  <a:srgbClr val="215968"/>
                </a:solidFill>
                <a:latin typeface="Calibri" charset="0"/>
              </a:rPr>
              <a:t> and </a:t>
            </a:r>
            <a:r>
              <a:rPr lang="en-US" sz="1200" b="1" dirty="0" err="1" smtClean="0">
                <a:solidFill>
                  <a:srgbClr val="215968"/>
                </a:solidFill>
                <a:latin typeface="Calibri" charset="0"/>
              </a:rPr>
              <a:t>trophoblast</a:t>
            </a:r>
            <a:r>
              <a:rPr lang="en-US" sz="1200" b="1" dirty="0" smtClean="0">
                <a:solidFill>
                  <a:srgbClr val="215968"/>
                </a:solidFill>
                <a:latin typeface="Calibri" charset="0"/>
              </a:rPr>
              <a:t> invasion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1200" b="1" dirty="0" smtClean="0">
                <a:solidFill>
                  <a:srgbClr val="215968"/>
                </a:solidFill>
                <a:latin typeface="Calibri" charset="0"/>
              </a:rPr>
              <a:t>Defective transformation of JZ spiral arteries in spectrum of pregnancy complications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1200" b="1" dirty="0" smtClean="0">
                <a:solidFill>
                  <a:srgbClr val="215968"/>
                </a:solidFill>
                <a:latin typeface="Calibri" charset="0"/>
              </a:rPr>
              <a:t>Preterm rupture membranes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1200" b="1" dirty="0" smtClean="0">
                <a:solidFill>
                  <a:srgbClr val="215968"/>
                </a:solidFill>
                <a:latin typeface="Calibri" charset="0"/>
              </a:rPr>
              <a:t>Preterm delivery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sz="1400" dirty="0" smtClean="0">
              <a:solidFill>
                <a:srgbClr val="215968"/>
              </a:solidFill>
              <a:latin typeface="Calibri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b="1" dirty="0" smtClean="0">
              <a:solidFill>
                <a:srgbClr val="215968"/>
              </a:solidFill>
              <a:latin typeface="Calibri" charset="0"/>
              <a:ea typeface="Arial" charset="0"/>
              <a:cs typeface="Arial" charset="0"/>
            </a:endParaRPr>
          </a:p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D551-0B0F-45C0-8CF0-0F85625C0FC8}" type="slidenum">
              <a:rPr lang="sr-Latn-CS" smtClean="0">
                <a:solidFill>
                  <a:prstClr val="black"/>
                </a:solidFill>
              </a:rPr>
              <a:pPr/>
              <a:t>30</a:t>
            </a:fld>
            <a:endParaRPr lang="sr-Latn-C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87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presence of intramural fibroids, excluding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submucosal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type; (ii) no other significant infertility factors (excluding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triosis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 and (iii) regular menstrual cycles,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higher frequency of uterine peristalsis during the mid-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luteal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phase might be one of the causes of infertility associated with intramural-type fibroids.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0522-3C69-DF41-A494-7D05D855DCB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D551-0B0F-45C0-8CF0-0F85625C0FC8}" type="slidenum">
              <a:rPr lang="sr-Latn-CS" smtClean="0"/>
              <a:t>37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01027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D551-0B0F-45C0-8CF0-0F85625C0FC8}" type="slidenum">
              <a:rPr lang="sr-Latn-CS" smtClean="0"/>
              <a:t>38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01027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D551-0B0F-45C0-8CF0-0F85625C0FC8}" type="slidenum">
              <a:rPr lang="sr-Latn-CS" smtClean="0"/>
              <a:t>39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01027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D551-0B0F-45C0-8CF0-0F85625C0FC8}" type="slidenum">
              <a:rPr lang="sr-Latn-CS" smtClean="0"/>
              <a:t>43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0102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D551-0B0F-45C0-8CF0-0F85625C0FC8}" type="slidenum">
              <a:rPr lang="sr-Latn-CS" smtClean="0"/>
              <a:t>5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01027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Apart from the basic pathological findings hysteroscopy is  furthermore useful in the detection of intrauterine adhesions, endometrial changes such as hyperplasia or chronic endometriosis, all of which are well-known factors of not only sterility but also unsuccessful IVF cycles.</a:t>
            </a:r>
          </a:p>
          <a:p>
            <a:pPr eaLnBrk="1" hangingPunct="1"/>
            <a:endParaRPr lang="sr-Latn-C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24B749-1E02-48DB-96A8-3DEF421CF085}" type="slidenum">
              <a:rPr lang="sr-Latn-CS" sz="1200" smtClean="0"/>
              <a:pPr eaLnBrk="1" hangingPunct="1"/>
              <a:t>52</a:t>
            </a:fld>
            <a:endParaRPr lang="sr-Latn-C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D551-0B0F-45C0-8CF0-0F85625C0FC8}" type="slidenum">
              <a:rPr lang="sr-Latn-CS" smtClean="0"/>
              <a:t>6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01027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D551-0B0F-45C0-8CF0-0F85625C0FC8}" type="slidenum">
              <a:rPr lang="sr-Latn-CS" smtClean="0"/>
              <a:t>7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01027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Hysteroscopic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myomectomy for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submucous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fibroids in women with unexplained primary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infertil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effective in achieving a better pregnancy rate.</a:t>
            </a:r>
            <a:endParaRPr lang="en-US" dirty="0" smtClean="0"/>
          </a:p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D551-0B0F-45C0-8CF0-0F85625C0FC8}" type="slidenum">
              <a:rPr lang="sr-Latn-CS" smtClean="0">
                <a:solidFill>
                  <a:prstClr val="black"/>
                </a:solidFill>
              </a:rPr>
              <a:pPr/>
              <a:t>14</a:t>
            </a:fld>
            <a:endParaRPr lang="sr-Latn-C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1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01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C4FBCF-3590-F64C-B510-CD6E175F3EB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size 28.7 X 19.7</a:t>
            </a:r>
          </a:p>
          <a:p>
            <a:r>
              <a:rPr lang="en-US" dirty="0" smtClean="0"/>
              <a:t>No cavity deformation, no </a:t>
            </a:r>
            <a:r>
              <a:rPr lang="en-US" dirty="0" err="1" smtClean="0"/>
              <a:t>submucosal</a:t>
            </a:r>
            <a:r>
              <a:rPr lang="en-US" dirty="0" smtClean="0"/>
              <a:t> fibroids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0522-3C69-DF41-A494-7D05D855DCB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1013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90F2FC-DB87-A244-944C-DBD4A3288E72}" type="slidenum">
              <a:rPr lang="nl-NL">
                <a:solidFill>
                  <a:prstClr val="black"/>
                </a:solidFill>
              </a:rPr>
              <a:pPr/>
              <a:t>22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Forest plot of studies of non-cavity-distorting intramural fibroids versus no fibroids in women undergoing IVF treatment for outcome of live birth rates.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Latn-CS" smtClean="0"/>
              <a:t>Kliknite i uredite stil podnaslova mastera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/>
              <a:t>21.11.2013</a:t>
            </a:fld>
            <a:endParaRPr lang="sr-Latn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/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/>
              <a:t>21.11.2013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/>
              <a:t>21.11.2013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Latn-CS" smtClean="0"/>
              <a:t>Kliknite i uredite stil podnaslova mastera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>
                <a:solidFill>
                  <a:srgbClr val="EEECE1">
                    <a:shade val="90000"/>
                  </a:srgbClr>
                </a:solidFill>
              </a:rPr>
              <a:pPr/>
              <a:t>21.11.2013</a:t>
            </a:fld>
            <a:endParaRPr lang="sr-Latn-C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sr-Latn-C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00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21.11.2013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3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>
                <a:solidFill>
                  <a:srgbClr val="EEECE1">
                    <a:shade val="90000"/>
                  </a:srgbClr>
                </a:solidFill>
              </a:rPr>
              <a:pPr/>
              <a:t>21.11.2013</a:t>
            </a:fld>
            <a:endParaRPr lang="sr-Latn-C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sr-Latn-C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20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21.11.2013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99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21.11.2013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1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21.11.2013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73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21.11.2013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8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21.11.2013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/>
              <a:t>21.11.2013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21.11.2013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DF0A90-519B-45A3-94E8-6889EF38A1D1}" type="slidenum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Latn-CS" smtClean="0"/>
              <a:t>Kliknite na ikonu i dodajte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40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21.11.2013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77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21.11.2013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9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/>
              <a:t>21.11.2013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/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/>
              <a:t>21.11.2013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/>
              <a:t>21.11.2013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/>
              <a:t>21.11.2013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/>
              <a:t>21.11.2013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/>
              <a:t>21.11.2013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A90-519B-45A3-94E8-6889EF38A1D1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8AC-6880-490A-89A7-79366BBDC21D}" type="datetimeFigureOut">
              <a:rPr lang="sr-Latn-CS" smtClean="0"/>
              <a:t>21.11.2013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DF0A90-519B-45A3-94E8-6889EF38A1D1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Latn-CS" smtClean="0"/>
              <a:t>Kliknite na ikonu i dodajte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Latn-CS" smtClean="0"/>
              <a:t>Kliknite i uredite tekst</a:t>
            </a:r>
          </a:p>
          <a:p>
            <a:pPr lvl="1" eaLnBrk="1" latinLnBrk="0" hangingPunct="1"/>
            <a:r>
              <a:rPr kumimoji="0" lang="sr-Latn-CS" smtClean="0"/>
              <a:t>Drugi nivo</a:t>
            </a:r>
          </a:p>
          <a:p>
            <a:pPr lvl="2" eaLnBrk="1" latinLnBrk="0" hangingPunct="1"/>
            <a:r>
              <a:rPr kumimoji="0" lang="sr-Latn-CS" smtClean="0"/>
              <a:t>Treći nivo</a:t>
            </a:r>
          </a:p>
          <a:p>
            <a:pPr lvl="3" eaLnBrk="1" latinLnBrk="0" hangingPunct="1"/>
            <a:r>
              <a:rPr kumimoji="0" lang="sr-Latn-CS" smtClean="0"/>
              <a:t>Četvrti nivo</a:t>
            </a:r>
          </a:p>
          <a:p>
            <a:pPr lvl="4" eaLnBrk="1" latinLnBrk="0" hangingPunct="1"/>
            <a:r>
              <a:rPr kumimoji="0" lang="sr-Latn-CS" smtClean="0"/>
              <a:t>Peti nivo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FFF8AC-6880-490A-89A7-79366BBDC21D}" type="datetimeFigureOut">
              <a:rPr lang="sr-Latn-CS" smtClean="0"/>
              <a:t>21.11.2013</a:t>
            </a:fld>
            <a:endParaRPr lang="sr-Latn-C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DF0A90-519B-45A3-94E8-6889EF38A1D1}" type="slidenum">
              <a:rPr lang="sr-Latn-CS" smtClean="0"/>
              <a:t>‹#›</a:t>
            </a:fld>
            <a:endParaRPr lang="sr-Latn-C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Latn-CS" smtClean="0"/>
              <a:t>Kliknite i uredite tekst</a:t>
            </a:r>
          </a:p>
          <a:p>
            <a:pPr lvl="1" eaLnBrk="1" latinLnBrk="0" hangingPunct="1"/>
            <a:r>
              <a:rPr kumimoji="0" lang="sr-Latn-CS" smtClean="0"/>
              <a:t>Drugi nivo</a:t>
            </a:r>
          </a:p>
          <a:p>
            <a:pPr lvl="2" eaLnBrk="1" latinLnBrk="0" hangingPunct="1"/>
            <a:r>
              <a:rPr kumimoji="0" lang="sr-Latn-CS" smtClean="0"/>
              <a:t>Treći nivo</a:t>
            </a:r>
          </a:p>
          <a:p>
            <a:pPr lvl="3" eaLnBrk="1" latinLnBrk="0" hangingPunct="1"/>
            <a:r>
              <a:rPr kumimoji="0" lang="sr-Latn-CS" smtClean="0"/>
              <a:t>Četvrti nivo</a:t>
            </a:r>
          </a:p>
          <a:p>
            <a:pPr lvl="4" eaLnBrk="1" latinLnBrk="0" hangingPunct="1"/>
            <a:r>
              <a:rPr kumimoji="0" lang="sr-Latn-CS" smtClean="0"/>
              <a:t>Peti nivo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FFF8AC-6880-490A-89A7-79366BBDC21D}" type="datetimeFigureOut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21.11.2013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DF0A90-519B-45A3-94E8-6889EF38A1D1}" type="slidenum">
              <a:rPr lang="sr-Latn-C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sr-Latn-CS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0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281536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 smtClean="0">
                <a:effectLst/>
              </a:rPr>
              <a:t/>
            </a:r>
            <a:br>
              <a:rPr lang="sr-Latn-CS" dirty="0" smtClean="0">
                <a:effectLst/>
              </a:rPr>
            </a:br>
            <a:r>
              <a:rPr lang="sr-Latn-CS" dirty="0">
                <a:effectLst/>
              </a:rPr>
              <a:t/>
            </a:r>
            <a:br>
              <a:rPr lang="sr-Latn-CS" dirty="0">
                <a:effectLst/>
              </a:rPr>
            </a:br>
            <a:r>
              <a:rPr lang="sr-Latn-CS" dirty="0" smtClean="0">
                <a:effectLst/>
              </a:rPr>
              <a:t/>
            </a:r>
            <a:br>
              <a:rPr lang="sr-Latn-CS" dirty="0" smtClean="0">
                <a:effectLst/>
              </a:rPr>
            </a:br>
            <a:r>
              <a:rPr lang="sr-Latn-C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HIRURŠKI </a:t>
            </a:r>
            <a:r>
              <a:rPr lang="sr-Latn-C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TRETMAN PACIJENATA SA PONOVLJENIM NEUSPEŠNIM POSTUPCIMA  IVF</a:t>
            </a:r>
            <a:br>
              <a:rPr lang="sr-Latn-C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r-Latn-C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4077072"/>
            <a:ext cx="7854696" cy="2448272"/>
          </a:xfrm>
        </p:spPr>
        <p:txBody>
          <a:bodyPr>
            <a:normAutofit/>
          </a:bodyPr>
          <a:lstStyle/>
          <a:p>
            <a:pPr algn="ctr"/>
            <a:r>
              <a:rPr lang="sr-Latn-CS" b="1" dirty="0" err="1"/>
              <a:t>Doc</a:t>
            </a:r>
            <a:r>
              <a:rPr lang="sr-Latn-CS" b="1" dirty="0"/>
              <a:t>. Dr </a:t>
            </a:r>
            <a:r>
              <a:rPr lang="sr-Latn-CS" b="1" dirty="0" err="1"/>
              <a:t>sc</a:t>
            </a:r>
            <a:r>
              <a:rPr lang="sr-Latn-CS" b="1" dirty="0"/>
              <a:t>. med Aleksandra </a:t>
            </a:r>
            <a:r>
              <a:rPr lang="sr-Latn-CS" b="1" dirty="0" err="1"/>
              <a:t>Trninić</a:t>
            </a:r>
            <a:r>
              <a:rPr lang="sr-Latn-CS" b="1" dirty="0"/>
              <a:t> </a:t>
            </a:r>
            <a:r>
              <a:rPr lang="sr-Latn-CS" b="1" dirty="0" err="1" smtClean="0"/>
              <a:t>Pjević</a:t>
            </a:r>
            <a:endParaRPr lang="sr-Latn-CS" b="1" dirty="0" smtClean="0"/>
          </a:p>
          <a:p>
            <a:pPr algn="ctr"/>
            <a:r>
              <a:rPr lang="sr-Latn-CS" b="1" dirty="0" smtClean="0"/>
              <a:t> </a:t>
            </a:r>
            <a:endParaRPr lang="sr-Latn-CS" b="1" dirty="0"/>
          </a:p>
          <a:p>
            <a:pPr algn="ctr"/>
            <a:r>
              <a:rPr lang="sr-Latn-CS" dirty="0"/>
              <a:t>Klinički centar Vojvodine, Klinika za ginekologiju i akušerstvo, Zavod za Humanu reprodukciju</a:t>
            </a:r>
          </a:p>
          <a:p>
            <a:pPr algn="ctr"/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0502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Miomi i reproduktivni ishod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Teško je proceniti direktni uticaj mioma na neplodnost:</a:t>
            </a:r>
          </a:p>
          <a:p>
            <a:endParaRPr lang="sr-Latn-CS" dirty="0"/>
          </a:p>
          <a:p>
            <a:r>
              <a:rPr lang="sr-Latn-CS" dirty="0" smtClean="0"/>
              <a:t>Odlaganjem </a:t>
            </a:r>
            <a:r>
              <a:rPr lang="sr-Latn-CS" dirty="0" err="1" smtClean="0"/>
              <a:t>radjanja</a:t>
            </a:r>
            <a:r>
              <a:rPr lang="sr-Latn-CS" dirty="0" smtClean="0"/>
              <a:t> miomi su češći sa  </a:t>
            </a:r>
            <a:r>
              <a:rPr lang="sr-Latn-CS" dirty="0" err="1" smtClean="0"/>
              <a:t>uznapredovalim</a:t>
            </a:r>
            <a:r>
              <a:rPr lang="sr-Latn-CS" dirty="0" smtClean="0"/>
              <a:t> godinama žene: </a:t>
            </a:r>
          </a:p>
          <a:p>
            <a:r>
              <a:rPr lang="sr-Latn-CS" dirty="0" smtClean="0"/>
              <a:t>Češći su kod IVF pacijenata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4250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Postoji  li povezanost </a:t>
            </a:r>
            <a:r>
              <a:rPr lang="sr-Latn-CS" dirty="0" err="1" smtClean="0"/>
              <a:t>izmedju</a:t>
            </a:r>
            <a:r>
              <a:rPr lang="sr-Latn-CS" dirty="0" smtClean="0"/>
              <a:t> mioma i neplodnosti?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800" dirty="0">
                <a:solidFill>
                  <a:srgbClr val="215968"/>
                </a:solidFill>
                <a:latin typeface="Calibri" charset="0"/>
              </a:rPr>
              <a:t>Impact of myoma on fertility: Review </a:t>
            </a:r>
          </a:p>
          <a:p>
            <a:pPr marL="0" indent="0">
              <a:buNone/>
            </a:pPr>
            <a:r>
              <a:rPr lang="nl-BE" dirty="0">
                <a:solidFill>
                  <a:srgbClr val="215968"/>
                </a:solidFill>
                <a:latin typeface="Calibri" charset="0"/>
              </a:rPr>
              <a:t>Donnez et al ,</a:t>
            </a:r>
            <a:r>
              <a:rPr lang="nl-BE" dirty="0" smtClean="0">
                <a:solidFill>
                  <a:srgbClr val="215968"/>
                </a:solidFill>
                <a:latin typeface="Calibri" charset="0"/>
              </a:rPr>
              <a:t>2004</a:t>
            </a:r>
            <a:endParaRPr lang="sr-Latn-CS" dirty="0" smtClean="0">
              <a:solidFill>
                <a:srgbClr val="215968"/>
              </a:solidFill>
              <a:latin typeface="Calibri" charset="0"/>
            </a:endParaRPr>
          </a:p>
          <a:p>
            <a:pPr marL="0" indent="0">
              <a:buNone/>
            </a:pPr>
            <a:endParaRPr lang="nl-NL" dirty="0" smtClean="0">
              <a:solidFill>
                <a:srgbClr val="215968"/>
              </a:solidFill>
              <a:latin typeface="Calibri" charset="0"/>
            </a:endParaRPr>
          </a:p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852936"/>
            <a:ext cx="8888413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6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u="sng" dirty="0">
                <a:solidFill>
                  <a:srgbClr val="215968"/>
                </a:solidFill>
                <a:ea typeface="Arial" charset="0"/>
                <a:cs typeface="Arial" charset="0"/>
              </a:rPr>
              <a:t>Intramural</a:t>
            </a:r>
            <a:r>
              <a:rPr lang="en-US" sz="5400" b="1" u="sng" dirty="0">
                <a:solidFill>
                  <a:srgbClr val="215968"/>
                </a:solidFill>
                <a:latin typeface="Arial" charset="0"/>
                <a:ea typeface="Arial" charset="0"/>
                <a:cs typeface="Arial" charset="0"/>
              </a:rPr>
              <a:t> Leiomyoma</a:t>
            </a:r>
            <a:r>
              <a:rPr lang="en-US" sz="5400" b="1" dirty="0">
                <a:solidFill>
                  <a:srgbClr val="215968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5400" b="1" dirty="0">
                <a:solidFill>
                  <a:srgbClr val="21596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5400" b="1" dirty="0" smtClean="0">
                <a:solidFill>
                  <a:srgbClr val="215968"/>
                </a:solidFill>
                <a:latin typeface="Arial" charset="0"/>
                <a:ea typeface="Arial" charset="0"/>
                <a:cs typeface="Arial" charset="0"/>
              </a:rPr>
              <a:t>Pregnancy </a:t>
            </a:r>
            <a:r>
              <a:rPr lang="en-US" sz="5400" b="1" dirty="0">
                <a:solidFill>
                  <a:srgbClr val="215968"/>
                </a:solidFill>
                <a:latin typeface="Arial" charset="0"/>
                <a:ea typeface="Arial" charset="0"/>
                <a:cs typeface="Arial" charset="0"/>
              </a:rPr>
              <a:t>Rate after IVF</a:t>
            </a:r>
            <a:endParaRPr lang="sr-Latn-C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95446"/>
            <a:ext cx="8229600" cy="346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9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u="sng" dirty="0">
                <a:solidFill>
                  <a:srgbClr val="215968"/>
                </a:solidFill>
                <a:ea typeface="Arial" charset="0"/>
                <a:cs typeface="Arial" charset="0"/>
              </a:rPr>
              <a:t>Intramural </a:t>
            </a:r>
            <a:r>
              <a:rPr lang="en-US" sz="5400" b="1" u="sng" dirty="0" smtClean="0">
                <a:solidFill>
                  <a:srgbClr val="215968"/>
                </a:solidFill>
                <a:ea typeface="Arial" charset="0"/>
                <a:cs typeface="Arial" charset="0"/>
              </a:rPr>
              <a:t>Leiomyoma</a:t>
            </a:r>
            <a:r>
              <a:rPr lang="sr-Latn-CS" sz="5400" b="1" dirty="0" smtClean="0">
                <a:solidFill>
                  <a:srgbClr val="215968"/>
                </a:solidFill>
                <a:ea typeface="Arial" charset="0"/>
                <a:cs typeface="Arial" charset="0"/>
              </a:rPr>
              <a:t/>
            </a:r>
            <a:br>
              <a:rPr lang="sr-Latn-CS" sz="5400" b="1" dirty="0" smtClean="0">
                <a:solidFill>
                  <a:srgbClr val="215968"/>
                </a:solidFill>
                <a:ea typeface="Arial" charset="0"/>
                <a:cs typeface="Arial" charset="0"/>
              </a:rPr>
            </a:br>
            <a:r>
              <a:rPr lang="en-US" sz="5400" b="1" dirty="0" smtClean="0">
                <a:solidFill>
                  <a:srgbClr val="215968"/>
                </a:solidFill>
                <a:ea typeface="Arial" charset="0"/>
                <a:cs typeface="Arial" charset="0"/>
              </a:rPr>
              <a:t>Pregnancy </a:t>
            </a:r>
            <a:r>
              <a:rPr lang="en-US" sz="5400" b="1" dirty="0">
                <a:solidFill>
                  <a:srgbClr val="215968"/>
                </a:solidFill>
                <a:ea typeface="Arial" charset="0"/>
                <a:cs typeface="Arial" charset="0"/>
              </a:rPr>
              <a:t>Rate after IVF</a:t>
            </a:r>
            <a:endParaRPr lang="sr-Latn-C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67573"/>
            <a:ext cx="8229600" cy="292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5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sr-Latn-CS" dirty="0" err="1" smtClean="0"/>
              <a:t>Submukozni</a:t>
            </a:r>
            <a:r>
              <a:rPr lang="sr-Latn-CS" dirty="0" smtClean="0"/>
              <a:t> miomi</a:t>
            </a:r>
            <a:endParaRPr lang="sr-Latn-C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133446" cy="31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716970"/>
            <a:ext cx="4408487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179512" y="538067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  <a:latin typeface="Copperplate"/>
                <a:cs typeface="Copperplate"/>
              </a:rPr>
              <a:t>Submucous</a:t>
            </a:r>
            <a:r>
              <a:rPr lang="en-US" b="1" dirty="0" smtClean="0">
                <a:solidFill>
                  <a:prstClr val="black"/>
                </a:solidFill>
                <a:latin typeface="Copperplate"/>
                <a:cs typeface="Copperplate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opperplate"/>
                <a:cs typeface="Copperplate"/>
              </a:rPr>
              <a:t>myomas</a:t>
            </a:r>
            <a:r>
              <a:rPr lang="en-US" b="1" dirty="0" smtClean="0">
                <a:solidFill>
                  <a:prstClr val="black"/>
                </a:solidFill>
                <a:latin typeface="Copperplate"/>
                <a:cs typeface="Copperplate"/>
              </a:rPr>
              <a:t> and their implications in the pregnancy rates of patients with otherwise </a:t>
            </a:r>
            <a:r>
              <a:rPr lang="en-US" b="1" dirty="0" smtClean="0">
                <a:solidFill>
                  <a:srgbClr val="FF0000"/>
                </a:solidFill>
                <a:latin typeface="Copperplate"/>
                <a:cs typeface="Copperplate"/>
              </a:rPr>
              <a:t>unexplained primary </a:t>
            </a:r>
            <a:r>
              <a:rPr lang="en-US" b="1" dirty="0" smtClean="0">
                <a:solidFill>
                  <a:prstClr val="black"/>
                </a:solidFill>
                <a:latin typeface="Copperplate"/>
                <a:cs typeface="Copperplate"/>
              </a:rPr>
              <a:t>infertility undergoing </a:t>
            </a:r>
            <a:r>
              <a:rPr lang="en-US" b="1" dirty="0" err="1" smtClean="0">
                <a:solidFill>
                  <a:prstClr val="black"/>
                </a:solidFill>
                <a:latin typeface="Copperplate"/>
                <a:cs typeface="Copperplate"/>
              </a:rPr>
              <a:t>hysteroscopic</a:t>
            </a:r>
            <a:r>
              <a:rPr lang="en-US" b="1" dirty="0" smtClean="0">
                <a:solidFill>
                  <a:prstClr val="black"/>
                </a:solidFill>
                <a:latin typeface="Copperplate"/>
                <a:cs typeface="Copperplate"/>
              </a:rPr>
              <a:t> myomectomy: a randomized matched control study</a:t>
            </a:r>
          </a:p>
          <a:p>
            <a:r>
              <a:rPr lang="en-US" b="1" dirty="0" err="1" smtClean="0">
                <a:solidFill>
                  <a:prstClr val="black"/>
                </a:solidFill>
                <a:latin typeface="Copperplate"/>
                <a:cs typeface="Copperplate"/>
              </a:rPr>
              <a:t>Shokeir</a:t>
            </a:r>
            <a:r>
              <a:rPr lang="en-US" b="1" dirty="0" smtClean="0">
                <a:solidFill>
                  <a:prstClr val="black"/>
                </a:solidFill>
                <a:latin typeface="Copperplate"/>
                <a:cs typeface="Copperplate"/>
              </a:rPr>
              <a:t> T et al.</a:t>
            </a:r>
            <a:r>
              <a:rPr lang="en-US" u="sng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pperplate"/>
                <a:cs typeface="Copperplate"/>
              </a:rPr>
              <a:t>Fertil</a:t>
            </a:r>
            <a:r>
              <a:rPr lang="en-US" dirty="0" smtClean="0">
                <a:solidFill>
                  <a:prstClr val="black"/>
                </a:solidFill>
                <a:latin typeface="Copperplate"/>
                <a:cs typeface="Copperplate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pperplate"/>
                <a:cs typeface="Copperplate"/>
              </a:rPr>
              <a:t>Steril</a:t>
            </a:r>
            <a:r>
              <a:rPr lang="en-US" dirty="0" smtClean="0">
                <a:solidFill>
                  <a:prstClr val="black"/>
                </a:solidFill>
                <a:latin typeface="Copperplate"/>
                <a:cs typeface="Copperplate"/>
              </a:rPr>
              <a:t>. 2010</a:t>
            </a:r>
            <a:endParaRPr lang="en-US" dirty="0">
              <a:solidFill>
                <a:prstClr val="black"/>
              </a:solidFill>
              <a:latin typeface="Copperplate"/>
              <a:cs typeface="Copperplate"/>
            </a:endParaRPr>
          </a:p>
        </p:txBody>
      </p:sp>
    </p:spTree>
    <p:extLst>
      <p:ext uri="{BB962C8B-B14F-4D97-AF65-F5344CB8AC3E}">
        <p14:creationId xmlns:p14="http://schemas.microsoft.com/office/powerpoint/2010/main" val="39786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err="1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itchFamily="34" charset="0"/>
              </a:rPr>
              <a:t>Myoma</a:t>
            </a:r>
            <a:r>
              <a:rPr lang="en-US" sz="3200" b="1" u="sng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itchFamily="34" charset="0"/>
              </a:rPr>
              <a:t>  and Infertility: Review 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itchFamily="34" charset="0"/>
              </a:rPr>
            </a:b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itchFamily="34" charset="0"/>
              </a:rPr>
              <a:t>(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itchFamily="34" charset="0"/>
              </a:rPr>
              <a:t>Pritts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itchFamily="34" charset="0"/>
              </a:rPr>
              <a:t> EA 2009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itchFamily="34" charset="0"/>
              </a:rPr>
              <a:t>Fertil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itchFamily="34" charset="0"/>
              </a:rPr>
              <a:t>Steril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itchFamily="34" charset="0"/>
              </a:rPr>
              <a:t> 91, 4:1215-1223)</a:t>
            </a:r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5000625" cy="428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9094" name="Tekstvak 14"/>
          <p:cNvSpPr txBox="1">
            <a:spLocks noChangeArrowheads="1"/>
          </p:cNvSpPr>
          <p:nvPr/>
        </p:nvSpPr>
        <p:spPr bwMode="auto">
          <a:xfrm>
            <a:off x="238136" y="2214563"/>
            <a:ext cx="8507457" cy="3785652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ü"/>
            </a:pPr>
            <a:r>
              <a:rPr lang="nl-BE" sz="2400" dirty="0">
                <a:solidFill>
                  <a:srgbClr val="FFFFFF"/>
                </a:solidFill>
                <a:latin typeface="Calibri" charset="0"/>
              </a:rPr>
              <a:t>Subserosal fibroids do not affect fertiltiy or spontaneous </a:t>
            </a:r>
            <a:endParaRPr lang="nl-BE" sz="2400" dirty="0" smtClean="0">
              <a:solidFill>
                <a:srgbClr val="FFFFFF"/>
              </a:solidFill>
              <a:latin typeface="Calibri" charset="0"/>
            </a:endParaRPr>
          </a:p>
          <a:p>
            <a:r>
              <a:rPr lang="nl-BE" sz="2400" dirty="0" smtClean="0">
                <a:solidFill>
                  <a:srgbClr val="FFFFFF"/>
                </a:solidFill>
                <a:latin typeface="Calibri" charset="0"/>
              </a:rPr>
              <a:t>   abortion </a:t>
            </a:r>
            <a:r>
              <a:rPr lang="nl-BE" sz="2400" dirty="0">
                <a:solidFill>
                  <a:srgbClr val="FFFFFF"/>
                </a:solidFill>
                <a:latin typeface="Calibri" charset="0"/>
              </a:rPr>
              <a:t>rates</a:t>
            </a:r>
          </a:p>
          <a:p>
            <a:pPr>
              <a:buFont typeface="Wingdings" charset="2"/>
              <a:buChar char="ü"/>
            </a:pPr>
            <a:endParaRPr lang="nl-BE" sz="2400" dirty="0">
              <a:solidFill>
                <a:srgbClr val="FFFFFF"/>
              </a:solidFill>
              <a:latin typeface="Calibri" charset="0"/>
            </a:endParaRPr>
          </a:p>
          <a:p>
            <a:pPr>
              <a:buFont typeface="Wingdings" charset="2"/>
              <a:buChar char="ü"/>
            </a:pPr>
            <a:r>
              <a:rPr lang="nl-BE" sz="2400" dirty="0">
                <a:solidFill>
                  <a:srgbClr val="FFFFFF"/>
                </a:solidFill>
                <a:latin typeface="Calibri" charset="0"/>
              </a:rPr>
              <a:t>Submucosal fibroids  lowers fertility rates and myomectomy </a:t>
            </a:r>
            <a:endParaRPr lang="nl-BE" sz="2400" dirty="0" smtClean="0">
              <a:solidFill>
                <a:srgbClr val="FFFFFF"/>
              </a:solidFill>
              <a:latin typeface="Calibri" charset="0"/>
            </a:endParaRPr>
          </a:p>
          <a:p>
            <a:r>
              <a:rPr lang="nl-BE" sz="2400" dirty="0" smtClean="0">
                <a:solidFill>
                  <a:srgbClr val="FFFFFF"/>
                </a:solidFill>
                <a:latin typeface="Calibri" charset="0"/>
              </a:rPr>
              <a:t>   enhances </a:t>
            </a:r>
            <a:r>
              <a:rPr lang="nl-BE" sz="2400" dirty="0">
                <a:solidFill>
                  <a:srgbClr val="FFFFFF"/>
                </a:solidFill>
                <a:latin typeface="Calibri" charset="0"/>
              </a:rPr>
              <a:t>rates of conception and live births</a:t>
            </a:r>
          </a:p>
          <a:p>
            <a:endParaRPr lang="nl-BE" sz="2400" dirty="0">
              <a:solidFill>
                <a:srgbClr val="FFFFFF"/>
              </a:solidFill>
              <a:latin typeface="Calibri" charset="0"/>
            </a:endParaRPr>
          </a:p>
          <a:p>
            <a:pPr>
              <a:buFont typeface="Wingdings" charset="2"/>
              <a:buChar char="ü"/>
            </a:pPr>
            <a:r>
              <a:rPr lang="nl-BE" sz="2400" dirty="0">
                <a:solidFill>
                  <a:srgbClr val="FFFFFF"/>
                </a:solidFill>
                <a:latin typeface="Calibri" charset="0"/>
              </a:rPr>
              <a:t>Intramural myoma with or without distortion of the uterine </a:t>
            </a:r>
            <a:endParaRPr lang="nl-BE" sz="2400" dirty="0" smtClean="0">
              <a:solidFill>
                <a:srgbClr val="FFFFFF"/>
              </a:solidFill>
              <a:latin typeface="Calibri" charset="0"/>
            </a:endParaRPr>
          </a:p>
          <a:p>
            <a:r>
              <a:rPr lang="nl-BE" sz="2400" dirty="0" smtClean="0">
                <a:solidFill>
                  <a:srgbClr val="FFFFFF"/>
                </a:solidFill>
                <a:latin typeface="Calibri" charset="0"/>
              </a:rPr>
              <a:t>   cavity  </a:t>
            </a:r>
            <a:r>
              <a:rPr lang="nl-BE" sz="2400" dirty="0">
                <a:solidFill>
                  <a:srgbClr val="FFFFFF"/>
                </a:solidFill>
                <a:latin typeface="Calibri" charset="0"/>
              </a:rPr>
              <a:t>may cause a detrimental effect on conception </a:t>
            </a:r>
            <a:r>
              <a:rPr lang="nl-BE" sz="2400" dirty="0" smtClean="0">
                <a:solidFill>
                  <a:srgbClr val="FFFFFF"/>
                </a:solidFill>
                <a:latin typeface="Calibri" charset="0"/>
              </a:rPr>
              <a:t>and</a:t>
            </a:r>
          </a:p>
          <a:p>
            <a:r>
              <a:rPr lang="nl-BE" sz="2400" dirty="0" smtClean="0">
                <a:solidFill>
                  <a:srgbClr val="FFFFFF"/>
                </a:solidFill>
                <a:latin typeface="Calibri" charset="0"/>
              </a:rPr>
              <a:t>   reaching viability </a:t>
            </a:r>
            <a:r>
              <a:rPr lang="nl-BE" sz="2400" dirty="0">
                <a:solidFill>
                  <a:srgbClr val="FFFFFF"/>
                </a:solidFill>
                <a:latin typeface="Calibri" charset="0"/>
              </a:rPr>
              <a:t>with pregnancy.</a:t>
            </a:r>
            <a:r>
              <a:rPr lang="nl-BE" sz="2400" dirty="0" smtClean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r>
              <a:rPr lang="nl-BE" sz="2400" dirty="0" smtClean="0">
                <a:solidFill>
                  <a:srgbClr val="FFFFFF"/>
                </a:solidFill>
                <a:latin typeface="Calibri" charset="0"/>
              </a:rPr>
              <a:t>   Effect </a:t>
            </a:r>
            <a:r>
              <a:rPr lang="nl-BE" sz="2400" dirty="0">
                <a:solidFill>
                  <a:srgbClr val="FFFFFF"/>
                </a:solidFill>
                <a:latin typeface="Calibri" charset="0"/>
              </a:rPr>
              <a:t>of myomectomy is unclear.  </a:t>
            </a:r>
            <a:endParaRPr lang="nl-NL" sz="2400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s-ES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04800" y="2466480"/>
            <a:ext cx="8395210" cy="33258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The decision to proceed with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myomectomy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in an asymptomatic patient with unexplained infertility remains controversial. Current data suggest surgical treatment for patients who </a:t>
            </a:r>
            <a:r>
              <a:rPr lang="en-US" sz="2800" u="sng" dirty="0">
                <a:solidFill>
                  <a:prstClr val="black"/>
                </a:solidFill>
                <a:latin typeface="Calibri"/>
              </a:rPr>
              <a:t>have uterine cavity distortion.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prstClr val="black"/>
                </a:solidFill>
                <a:latin typeface="Calibri"/>
              </a:rPr>
              <a:t>Sachev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Seifer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Infert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. and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Reprod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Clin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, North Am. 2002</a:t>
            </a:r>
            <a:endParaRPr lang="es-E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304800" y="762000"/>
            <a:ext cx="8382000" cy="107721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4BACC6">
                    <a:lumMod val="75000"/>
                  </a:srgbClr>
                </a:solidFill>
                <a:latin typeface="Verdana" charset="0"/>
                <a:ea typeface="Times New Roman" charset="0"/>
                <a:cs typeface="Times New Roman" charset="0"/>
              </a:rPr>
              <a:t>Impact of Intramural </a:t>
            </a:r>
            <a:r>
              <a:rPr lang="en-GB" sz="3200" b="1" dirty="0" err="1">
                <a:solidFill>
                  <a:srgbClr val="4BACC6">
                    <a:lumMod val="75000"/>
                  </a:srgbClr>
                </a:solidFill>
                <a:latin typeface="Verdana" charset="0"/>
                <a:ea typeface="Times New Roman" charset="0"/>
                <a:cs typeface="Times New Roman" charset="0"/>
              </a:rPr>
              <a:t>Myomas</a:t>
            </a:r>
            <a:r>
              <a:rPr lang="en-GB" sz="3200" b="1" dirty="0">
                <a:solidFill>
                  <a:srgbClr val="4BACC6">
                    <a:lumMod val="75000"/>
                  </a:srgbClr>
                </a:solidFill>
                <a:latin typeface="Verdana" charset="0"/>
                <a:ea typeface="Times New Roman" charset="0"/>
                <a:cs typeface="Times New Roman" charset="0"/>
              </a:rPr>
              <a:t>                           on In Vitro Fertilization</a:t>
            </a:r>
            <a:endParaRPr lang="es-ES" sz="32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Rechthoek 11"/>
          <p:cNvSpPr/>
          <p:nvPr/>
        </p:nvSpPr>
        <p:spPr>
          <a:xfrm>
            <a:off x="0" y="0"/>
            <a:ext cx="5000625" cy="428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5000625" cy="428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2910" y="2203461"/>
            <a:ext cx="8001000" cy="1200328"/>
          </a:xfrm>
          <a:prstGeom prst="rect">
            <a:avLst/>
          </a:prstGeom>
          <a:solidFill>
            <a:srgbClr val="376092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Intramural fibroids  negatively </a:t>
            </a:r>
            <a:r>
              <a:rPr lang="nl-BE" sz="2400" dirty="0">
                <a:solidFill>
                  <a:srgbClr val="FF0000"/>
                </a:solidFill>
                <a:latin typeface="Calibri" charset="0"/>
              </a:rPr>
              <a:t>affects </a:t>
            </a: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IVF results</a:t>
            </a:r>
            <a:endParaRPr lang="nl-BE" sz="2400" dirty="0" smtClean="0">
              <a:solidFill>
                <a:prstClr val="white"/>
              </a:solidFill>
              <a:latin typeface="Calibri" charset="0"/>
            </a:endParaRPr>
          </a:p>
          <a:p>
            <a:pPr>
              <a:defRPr/>
            </a:pPr>
            <a:r>
              <a:rPr lang="nl-BE" sz="2400" dirty="0" smtClean="0">
                <a:solidFill>
                  <a:prstClr val="white"/>
                </a:solidFill>
                <a:latin typeface="Calibri" charset="0"/>
              </a:rPr>
              <a:t>	Hart </a:t>
            </a: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R et al 2001 Hum reprod 11: 2411-2417</a:t>
            </a:r>
            <a:endParaRPr lang="nl-BE" sz="2400" dirty="0" smtClean="0">
              <a:solidFill>
                <a:prstClr val="white"/>
              </a:solidFill>
              <a:latin typeface="Calibri" charset="0"/>
            </a:endParaRPr>
          </a:p>
          <a:p>
            <a:pPr>
              <a:defRPr/>
            </a:pPr>
            <a:r>
              <a:rPr lang="nl-BE" sz="2400" dirty="0" smtClean="0">
                <a:solidFill>
                  <a:prstClr val="white"/>
                </a:solidFill>
                <a:latin typeface="Calibri" charset="0"/>
              </a:rPr>
              <a:t>	Khalaf </a:t>
            </a: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Y et al2006 Hum Reprod 10: 2640-2644</a:t>
            </a:r>
            <a:endParaRPr lang="nl-NL" sz="2400" dirty="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42910" y="3847104"/>
            <a:ext cx="8001000" cy="1569660"/>
          </a:xfrm>
          <a:prstGeom prst="rect">
            <a:avLst/>
          </a:prstGeom>
          <a:solidFill>
            <a:srgbClr val="376092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Intramural fibroids  </a:t>
            </a:r>
            <a:r>
              <a:rPr lang="nl-BE" sz="2400" dirty="0">
                <a:solidFill>
                  <a:srgbClr val="FF0000"/>
                </a:solidFill>
                <a:latin typeface="Calibri" charset="0"/>
              </a:rPr>
              <a:t>do not affect </a:t>
            </a: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IVF results</a:t>
            </a:r>
            <a:endParaRPr lang="nl-BE" sz="2400" dirty="0" smtClean="0">
              <a:solidFill>
                <a:prstClr val="white"/>
              </a:solidFill>
              <a:latin typeface="Calibri" charset="0"/>
            </a:endParaRPr>
          </a:p>
          <a:p>
            <a:pPr>
              <a:defRPr/>
            </a:pPr>
            <a:r>
              <a:rPr lang="nl-BE" sz="2400" dirty="0" smtClean="0">
                <a:solidFill>
                  <a:prstClr val="white"/>
                </a:solidFill>
                <a:latin typeface="Calibri" charset="0"/>
              </a:rPr>
              <a:t>	Ng </a:t>
            </a: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EH, Ha PC, 2002,Hum Reprod 3: 765-770</a:t>
            </a:r>
            <a:endParaRPr lang="nl-BE" sz="2400" dirty="0" smtClean="0">
              <a:solidFill>
                <a:prstClr val="white"/>
              </a:solidFill>
              <a:latin typeface="Calibri" charset="0"/>
            </a:endParaRPr>
          </a:p>
          <a:p>
            <a:pPr>
              <a:defRPr/>
            </a:pPr>
            <a:r>
              <a:rPr lang="nl-BE" sz="2400" dirty="0" smtClean="0">
                <a:solidFill>
                  <a:prstClr val="white"/>
                </a:solidFill>
                <a:latin typeface="Calibri" charset="0"/>
              </a:rPr>
              <a:t>	Oliveira </a:t>
            </a: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Fg et al. 2004 Fertil Steril 81: 582-587</a:t>
            </a:r>
            <a:endParaRPr lang="nl-BE" sz="2400" dirty="0" smtClean="0">
              <a:solidFill>
                <a:prstClr val="white"/>
              </a:solidFill>
              <a:latin typeface="Calibri" charset="0"/>
            </a:endParaRPr>
          </a:p>
          <a:p>
            <a:pPr>
              <a:defRPr/>
            </a:pPr>
            <a:r>
              <a:rPr lang="nl-BE" sz="2400" dirty="0" smtClean="0">
                <a:solidFill>
                  <a:prstClr val="white"/>
                </a:solidFill>
                <a:latin typeface="Calibri" charset="0"/>
              </a:rPr>
              <a:t>	Klatsky </a:t>
            </a: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Pc et al. 2007, Hum Reprod 2: 521-526</a:t>
            </a:r>
            <a:endParaRPr lang="nl-NL" sz="2400" dirty="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764404" y="781573"/>
            <a:ext cx="5751628" cy="5232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nl-BE" sz="2800" dirty="0">
                <a:solidFill>
                  <a:srgbClr val="215968"/>
                </a:solidFill>
                <a:latin typeface="Calibri" charset="0"/>
              </a:rPr>
              <a:t>Effect of intramural </a:t>
            </a:r>
            <a:r>
              <a:rPr lang="nl-BE" sz="2800" dirty="0" smtClean="0">
                <a:solidFill>
                  <a:srgbClr val="215968"/>
                </a:solidFill>
                <a:latin typeface="Calibri" charset="0"/>
              </a:rPr>
              <a:t>myoma &amp; IVF</a:t>
            </a:r>
            <a:endParaRPr lang="nl-NL" sz="2800" dirty="0">
              <a:solidFill>
                <a:srgbClr val="215968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5000625" cy="428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71500" y="785813"/>
            <a:ext cx="7286625" cy="95408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nl-BE" sz="2800">
                <a:solidFill>
                  <a:srgbClr val="215968"/>
                </a:solidFill>
                <a:latin typeface="Calibri" charset="0"/>
              </a:rPr>
              <a:t>Effect of large intramural fibroids </a:t>
            </a:r>
            <a:r>
              <a:rPr lang="nl-BE" sz="2800">
                <a:solidFill>
                  <a:srgbClr val="FF0000"/>
                </a:solidFill>
                <a:latin typeface="Calibri" charset="0"/>
              </a:rPr>
              <a:t>(&gt;5 cm)</a:t>
            </a:r>
          </a:p>
          <a:p>
            <a:pPr>
              <a:defRPr/>
            </a:pPr>
            <a:r>
              <a:rPr lang="nl-BE" sz="2800">
                <a:solidFill>
                  <a:srgbClr val="215968"/>
                </a:solidFill>
                <a:latin typeface="Calibri" charset="0"/>
              </a:rPr>
              <a:t>Hart R et al Hum Reprod 2001 16(11): 2411</a:t>
            </a:r>
            <a:endParaRPr lang="nl-NL" sz="2800">
              <a:solidFill>
                <a:srgbClr val="215968"/>
              </a:solidFill>
              <a:latin typeface="Calibri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42844" y="1928813"/>
            <a:ext cx="8886987" cy="2375009"/>
          </a:xfrm>
          <a:prstGeom prst="rect">
            <a:avLst/>
          </a:prstGeom>
          <a:solidFill>
            <a:srgbClr val="376092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BE" sz="2000" dirty="0">
                <a:solidFill>
                  <a:prstClr val="white"/>
                </a:solidFill>
                <a:latin typeface="Calibri" charset="0"/>
              </a:rPr>
              <a:t>Results of IVF where all significantly reduced:</a:t>
            </a:r>
          </a:p>
          <a:p>
            <a:pPr>
              <a:lnSpc>
                <a:spcPct val="150000"/>
              </a:lnSpc>
              <a:defRPr/>
            </a:pPr>
            <a:endParaRPr lang="nl-BE" sz="2000" dirty="0">
              <a:solidFill>
                <a:prstClr val="white"/>
              </a:solidFill>
              <a:latin typeface="Calibri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BE" sz="2000" dirty="0">
                <a:solidFill>
                  <a:srgbClr val="FFFF00"/>
                </a:solidFill>
                <a:latin typeface="Calibri" charset="0"/>
              </a:rPr>
              <a:t>Implantation rate                   </a:t>
            </a:r>
            <a:r>
              <a:rPr lang="nl-BE" sz="2000" dirty="0">
                <a:solidFill>
                  <a:prstClr val="white"/>
                </a:solidFill>
                <a:latin typeface="Calibri" charset="0"/>
              </a:rPr>
              <a:t>dropped from        </a:t>
            </a:r>
            <a:r>
              <a:rPr lang="nl-BE" sz="2000" dirty="0" smtClean="0">
                <a:solidFill>
                  <a:prstClr val="white"/>
                </a:solidFill>
                <a:latin typeface="Calibri" charset="0"/>
              </a:rPr>
              <a:t>    </a:t>
            </a:r>
            <a:r>
              <a:rPr lang="nl-BE" sz="2000" dirty="0">
                <a:solidFill>
                  <a:prstClr val="white"/>
                </a:solidFill>
                <a:latin typeface="Calibri" charset="0"/>
              </a:rPr>
              <a:t>20.2 to 11.9 % (p=0.018)</a:t>
            </a:r>
          </a:p>
          <a:p>
            <a:pPr>
              <a:lnSpc>
                <a:spcPct val="150000"/>
              </a:lnSpc>
              <a:defRPr/>
            </a:pPr>
            <a:r>
              <a:rPr lang="nl-BE" sz="2000" dirty="0">
                <a:solidFill>
                  <a:srgbClr val="FFFF00"/>
                </a:solidFill>
                <a:latin typeface="Calibri" charset="0"/>
              </a:rPr>
              <a:t>Pregnancy rate                    </a:t>
            </a:r>
            <a:r>
              <a:rPr lang="nl-BE" sz="2000" dirty="0" smtClean="0">
                <a:solidFill>
                  <a:srgbClr val="FFFF00"/>
                </a:solidFill>
                <a:latin typeface="Calibri" charset="0"/>
              </a:rPr>
              <a:t>  </a:t>
            </a:r>
            <a:r>
              <a:rPr lang="nl-BE" sz="2000" dirty="0">
                <a:solidFill>
                  <a:prstClr val="white"/>
                </a:solidFill>
                <a:latin typeface="Calibri" charset="0"/>
              </a:rPr>
              <a:t>dropped from           34.1 % to 23.3 % (p=0.016)</a:t>
            </a:r>
          </a:p>
          <a:p>
            <a:pPr>
              <a:lnSpc>
                <a:spcPct val="150000"/>
              </a:lnSpc>
              <a:defRPr/>
            </a:pPr>
            <a:r>
              <a:rPr lang="nl-BE" sz="2000" dirty="0">
                <a:solidFill>
                  <a:srgbClr val="FFFF00"/>
                </a:solidFill>
                <a:latin typeface="Calibri" charset="0"/>
              </a:rPr>
              <a:t>Ongoing pregnancy rate       </a:t>
            </a:r>
            <a:r>
              <a:rPr lang="nl-BE" sz="2000" dirty="0">
                <a:solidFill>
                  <a:prstClr val="white"/>
                </a:solidFill>
                <a:latin typeface="Calibri" charset="0"/>
              </a:rPr>
              <a:t>dropped from       </a:t>
            </a:r>
            <a:r>
              <a:rPr lang="nl-BE" sz="2000" dirty="0" smtClean="0">
                <a:solidFill>
                  <a:prstClr val="white"/>
                </a:solidFill>
                <a:latin typeface="Calibri" charset="0"/>
              </a:rPr>
              <a:t>     </a:t>
            </a:r>
            <a:r>
              <a:rPr lang="nl-BE" sz="2000" dirty="0">
                <a:solidFill>
                  <a:prstClr val="white"/>
                </a:solidFill>
                <a:latin typeface="Calibri" charset="0"/>
              </a:rPr>
              <a:t>28.3 to 15.1 % (p=0.003)</a:t>
            </a:r>
            <a:endParaRPr lang="nl-NL" sz="2000" dirty="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57444" y="4713099"/>
            <a:ext cx="8872388" cy="1200328"/>
          </a:xfrm>
          <a:prstGeom prst="rect">
            <a:avLst/>
          </a:prstGeom>
          <a:solidFill>
            <a:srgbClr val="376092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Large intramural myoma negatively affects pregnancy outcome </a:t>
            </a:r>
          </a:p>
          <a:p>
            <a:pPr>
              <a:defRPr/>
            </a:pP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after IVF</a:t>
            </a:r>
          </a:p>
          <a:p>
            <a:pPr>
              <a:defRPr/>
            </a:pPr>
            <a:r>
              <a:rPr lang="nl-BE" sz="2400" b="1" dirty="0">
                <a:solidFill>
                  <a:srgbClr val="FF0000"/>
                </a:solidFill>
                <a:latin typeface="Calibri" charset="0"/>
              </a:rPr>
              <a:t>Large intramural myomas should be removed </a:t>
            </a:r>
            <a:r>
              <a:rPr lang="nl-BE" sz="2400" b="1" dirty="0" smtClean="0">
                <a:solidFill>
                  <a:srgbClr val="FF0000"/>
                </a:solidFill>
                <a:latin typeface="Calibri" charset="0"/>
              </a:rPr>
              <a:t>before </a:t>
            </a:r>
            <a:r>
              <a:rPr lang="nl-BE" sz="2400" b="1" dirty="0">
                <a:solidFill>
                  <a:srgbClr val="FF0000"/>
                </a:solidFill>
                <a:latin typeface="Calibri" charset="0"/>
              </a:rPr>
              <a:t>IVF</a:t>
            </a:r>
            <a:endParaRPr lang="nl-NL" sz="2400" b="1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8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196500" y="286924"/>
            <a:ext cx="6819675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3200" dirty="0">
                <a:solidFill>
                  <a:prstClr val="black"/>
                </a:solidFill>
                <a:latin typeface="Calibri"/>
              </a:rPr>
              <a:t>Intramural fibroids smaller than 5 </a:t>
            </a:r>
            <a:r>
              <a:rPr lang="nl-BE" sz="3200" dirty="0" smtClean="0">
                <a:solidFill>
                  <a:prstClr val="black"/>
                </a:solidFill>
                <a:latin typeface="Calibri"/>
              </a:rPr>
              <a:t>cm</a:t>
            </a:r>
          </a:p>
          <a:p>
            <a:pPr algn="ctr">
              <a:defRPr/>
            </a:pPr>
            <a:r>
              <a:rPr lang="nl-BE" sz="3200" dirty="0" smtClean="0">
                <a:solidFill>
                  <a:prstClr val="black"/>
                </a:solidFill>
                <a:latin typeface="Calibri"/>
              </a:rPr>
              <a:t>THE GREY ZONE</a:t>
            </a:r>
            <a:endParaRPr lang="nl-BE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16635" y="1592213"/>
            <a:ext cx="8487813" cy="3970318"/>
          </a:xfrm>
          <a:prstGeom prst="rect">
            <a:avLst/>
          </a:prstGeom>
          <a:solidFill>
            <a:srgbClr val="A6A6A6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sr-Latn-CS" sz="2400" dirty="0" smtClean="0">
                <a:solidFill>
                  <a:srgbClr val="4BACC6">
                    <a:lumMod val="50000"/>
                  </a:srgbClr>
                </a:solidFill>
                <a:latin typeface="Calibri" charset="0"/>
              </a:rPr>
              <a:t>Da li ih treba zanemariti?</a:t>
            </a:r>
            <a:endParaRPr lang="nl-BE" sz="2400" dirty="0">
              <a:solidFill>
                <a:srgbClr val="4BACC6">
                  <a:lumMod val="50000"/>
                </a:srgbClr>
              </a:solidFill>
              <a:latin typeface="Calibri" charset="0"/>
            </a:endParaRPr>
          </a:p>
          <a:p>
            <a:pPr>
              <a:lnSpc>
                <a:spcPct val="150000"/>
              </a:lnSpc>
              <a:defRPr/>
            </a:pPr>
            <a:r>
              <a:rPr lang="sr-Latn-CS" sz="2400" dirty="0" smtClean="0">
                <a:solidFill>
                  <a:srgbClr val="4BACC6">
                    <a:lumMod val="50000"/>
                  </a:srgbClr>
                </a:solidFill>
                <a:latin typeface="Calibri" charset="0"/>
              </a:rPr>
              <a:t>Da li ih treba operisati pre IVF?</a:t>
            </a:r>
          </a:p>
          <a:p>
            <a:pPr>
              <a:lnSpc>
                <a:spcPct val="150000"/>
              </a:lnSpc>
              <a:defRPr/>
            </a:pPr>
            <a:r>
              <a:rPr lang="sr-Latn-CS" sz="2400" dirty="0" smtClean="0">
                <a:solidFill>
                  <a:srgbClr val="4BACC6">
                    <a:lumMod val="50000"/>
                  </a:srgbClr>
                </a:solidFill>
                <a:latin typeface="Calibri" charset="0"/>
              </a:rPr>
              <a:t>Da li ih treba operisati posle neuspešnog IVF?</a:t>
            </a:r>
            <a:r>
              <a:rPr lang="nl-BE" sz="2400" dirty="0" smtClean="0">
                <a:solidFill>
                  <a:srgbClr val="4BACC6">
                    <a:lumMod val="50000"/>
                  </a:srgbClr>
                </a:solidFill>
                <a:latin typeface="Calibri" charset="0"/>
              </a:rPr>
              <a:t> </a:t>
            </a:r>
            <a:endParaRPr lang="nl-BE" sz="2400" dirty="0">
              <a:solidFill>
                <a:srgbClr val="4BACC6">
                  <a:lumMod val="50000"/>
                </a:srgbClr>
              </a:solidFill>
              <a:latin typeface="Calibri" charset="0"/>
            </a:endParaRPr>
          </a:p>
          <a:p>
            <a:pPr>
              <a:lnSpc>
                <a:spcPct val="150000"/>
              </a:lnSpc>
              <a:defRPr/>
            </a:pPr>
            <a:r>
              <a:rPr lang="sr-Latn-CS" sz="2400" dirty="0" smtClean="0">
                <a:solidFill>
                  <a:srgbClr val="4BACC6">
                    <a:lumMod val="50000"/>
                  </a:srgbClr>
                </a:solidFill>
                <a:latin typeface="Calibri" charset="0"/>
              </a:rPr>
              <a:t>Posle koliko neuspešnih IVF postupaka ih operisati?</a:t>
            </a:r>
          </a:p>
          <a:p>
            <a:pPr>
              <a:lnSpc>
                <a:spcPct val="150000"/>
              </a:lnSpc>
              <a:defRPr/>
            </a:pPr>
            <a:r>
              <a:rPr lang="sr-Latn-CS" sz="2400" dirty="0" smtClean="0">
                <a:solidFill>
                  <a:srgbClr val="4BACC6">
                    <a:lumMod val="50000"/>
                  </a:srgbClr>
                </a:solidFill>
                <a:latin typeface="Calibri" charset="0"/>
              </a:rPr>
              <a:t>Da li ih uvek operisati?</a:t>
            </a:r>
            <a:endParaRPr lang="nl-BE" sz="2400" dirty="0">
              <a:solidFill>
                <a:srgbClr val="4BACC6">
                  <a:lumMod val="50000"/>
                </a:srgbClr>
              </a:solidFill>
              <a:latin typeface="Calibri" charset="0"/>
            </a:endParaRPr>
          </a:p>
          <a:p>
            <a:pPr>
              <a:lnSpc>
                <a:spcPct val="150000"/>
              </a:lnSpc>
              <a:defRPr/>
            </a:pPr>
            <a:r>
              <a:rPr lang="sr-Latn-CS" sz="2400" dirty="0" smtClean="0">
                <a:solidFill>
                  <a:srgbClr val="4BACC6">
                    <a:lumMod val="50000"/>
                  </a:srgbClr>
                </a:solidFill>
                <a:latin typeface="Calibri" charset="0"/>
              </a:rPr>
              <a:t>Da li na odluku o operaciji utiče činjenica o vrsti finansiranja IVF procedure?</a:t>
            </a:r>
            <a:endParaRPr lang="nl-NL" sz="2400" dirty="0">
              <a:solidFill>
                <a:srgbClr val="4BACC6">
                  <a:lumMod val="50000"/>
                </a:srgb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6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4400" b="1" dirty="0"/>
              <a:t>Neuspeh </a:t>
            </a:r>
            <a:r>
              <a:rPr lang="sr-Latn-CS" sz="4400" b="1" dirty="0" err="1"/>
              <a:t>implantacije</a:t>
            </a:r>
            <a:r>
              <a:rPr lang="sr-Latn-CS" sz="4400" b="1" dirty="0"/>
              <a:t>:  molekularni mehanizmi i klinički </a:t>
            </a:r>
            <a:r>
              <a:rPr lang="sr-Latn-CS" sz="4400" b="1" dirty="0" smtClean="0"/>
              <a:t>tretman</a:t>
            </a:r>
            <a:endParaRPr lang="sr-Latn-CS" sz="44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Evaluacijom trenutnog znanja o  mehanizmima neuspešnih </a:t>
            </a:r>
            <a:r>
              <a:rPr lang="sr-Latn-CS" dirty="0" err="1"/>
              <a:t>implantacija</a:t>
            </a:r>
            <a:r>
              <a:rPr lang="sr-Latn-CS" dirty="0"/>
              <a:t> kod različitih ginekoloških oboljenja</a:t>
            </a:r>
            <a:r>
              <a:rPr lang="sr-Latn-CS" dirty="0" smtClean="0"/>
              <a:t>,</a:t>
            </a:r>
          </a:p>
          <a:p>
            <a:r>
              <a:rPr lang="sr-Latn-CS" dirty="0" smtClean="0"/>
              <a:t>procenom </a:t>
            </a:r>
            <a:r>
              <a:rPr lang="sr-Latn-CS" dirty="0"/>
              <a:t>saznanja o </a:t>
            </a:r>
            <a:r>
              <a:rPr lang="sr-Latn-CS" dirty="0" err="1"/>
              <a:t>endometrijalnoj</a:t>
            </a:r>
            <a:r>
              <a:rPr lang="sr-Latn-CS" dirty="0"/>
              <a:t>  prijemčivosti i </a:t>
            </a:r>
            <a:endParaRPr lang="sr-Latn-CS" dirty="0" smtClean="0"/>
          </a:p>
          <a:p>
            <a:r>
              <a:rPr lang="sr-Latn-CS" dirty="0" smtClean="0"/>
              <a:t>metodama </a:t>
            </a:r>
            <a:r>
              <a:rPr lang="sr-Latn-CS" dirty="0"/>
              <a:t>lečenja za poboljšanje </a:t>
            </a:r>
            <a:r>
              <a:rPr lang="sr-Latn-CS" dirty="0" err="1"/>
              <a:t>implantacije</a:t>
            </a:r>
            <a:r>
              <a:rPr lang="sr-Latn-CS" dirty="0"/>
              <a:t>, </a:t>
            </a:r>
            <a:endParaRPr lang="sr-Latn-CS" dirty="0" smtClean="0"/>
          </a:p>
          <a:p>
            <a:pPr marL="0" indent="0">
              <a:buNone/>
            </a:pPr>
            <a:endParaRPr lang="sr-Latn-CS" dirty="0" smtClean="0"/>
          </a:p>
          <a:p>
            <a:pPr marL="0" indent="0">
              <a:buNone/>
            </a:pPr>
            <a:r>
              <a:rPr lang="sr-Latn-CS" b="1" dirty="0" smtClean="0"/>
              <a:t>postoji </a:t>
            </a:r>
            <a:r>
              <a:rPr lang="sr-Latn-CS" b="1" dirty="0"/>
              <a:t>potreba za optimizacijom </a:t>
            </a:r>
            <a:r>
              <a:rPr lang="sr-Latn-CS" b="1" dirty="0" err="1"/>
              <a:t>endometrijuma</a:t>
            </a:r>
            <a:r>
              <a:rPr lang="sr-Latn-CS" b="1" dirty="0"/>
              <a:t> u lečenju neplodnosti, što će poboljšati stopu uspeha IVF. </a:t>
            </a:r>
          </a:p>
        </p:txBody>
      </p:sp>
    </p:spTree>
    <p:extLst>
      <p:ext uri="{BB962C8B-B14F-4D97-AF65-F5344CB8AC3E}">
        <p14:creationId xmlns:p14="http://schemas.microsoft.com/office/powerpoint/2010/main" val="12121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5000625" cy="428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57158" y="884238"/>
            <a:ext cx="8227330" cy="830997"/>
          </a:xfrm>
          <a:prstGeom prst="rect">
            <a:avLst/>
          </a:prstGeom>
          <a:solidFill>
            <a:srgbClr val="A6A6A6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nl-BE" sz="2400" dirty="0">
                <a:solidFill>
                  <a:prstClr val="black"/>
                </a:solidFill>
                <a:latin typeface="Calibri" charset="0"/>
              </a:rPr>
              <a:t>Influence of small intramural fibroids: </a:t>
            </a:r>
            <a:r>
              <a:rPr lang="nl-BE" sz="2400" i="1" u="sng" dirty="0">
                <a:solidFill>
                  <a:prstClr val="black"/>
                </a:solidFill>
                <a:latin typeface="Calibri" charset="0"/>
              </a:rPr>
              <a:t>cumulative </a:t>
            </a:r>
            <a:r>
              <a:rPr lang="nl-BE" sz="2400" dirty="0">
                <a:solidFill>
                  <a:prstClr val="black"/>
                </a:solidFill>
                <a:latin typeface="Calibri" charset="0"/>
              </a:rPr>
              <a:t>outcome </a:t>
            </a:r>
          </a:p>
          <a:p>
            <a:pPr algn="ctr">
              <a:defRPr/>
            </a:pPr>
            <a:r>
              <a:rPr lang="nl-BE" sz="2400" dirty="0">
                <a:solidFill>
                  <a:prstClr val="black"/>
                </a:solidFill>
                <a:latin typeface="Calibri" charset="0"/>
              </a:rPr>
              <a:t>(Khalaf et al Hum Reprod 2002)</a:t>
            </a:r>
            <a:endParaRPr lang="nl-NL" sz="2400" dirty="0">
              <a:solidFill>
                <a:prstClr val="black"/>
              </a:solidFill>
              <a:latin typeface="Calibri" charset="0"/>
            </a:endParaRPr>
          </a:p>
        </p:txBody>
      </p:sp>
      <p:graphicFrame>
        <p:nvGraphicFramePr>
          <p:cNvPr id="14" name="Tabel 13"/>
          <p:cNvGraphicFramePr>
            <a:graphicFrameLocks noGrp="1"/>
          </p:cNvGraphicFramePr>
          <p:nvPr/>
        </p:nvGraphicFramePr>
        <p:xfrm>
          <a:off x="549199" y="2723308"/>
          <a:ext cx="8135288" cy="1737360"/>
        </p:xfrm>
        <a:graphic>
          <a:graphicData uri="http://schemas.openxmlformats.org/drawingml/2006/table">
            <a:tbl>
              <a:tblPr/>
              <a:tblGrid>
                <a:gridCol w="2740307"/>
                <a:gridCol w="1969597"/>
                <a:gridCol w="1533320"/>
                <a:gridCol w="1892064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Pregnancy rate</a:t>
                      </a:r>
                      <a:endParaRPr kumimoji="0" lang="nl-N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Ongoing  PR</a:t>
                      </a:r>
                      <a:endParaRPr kumimoji="0" lang="nl-NL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Live birth  rate</a:t>
                      </a:r>
                      <a:endParaRPr kumimoji="0" lang="nl-NL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Intramural  &lt; 5 cm</a:t>
                      </a:r>
                      <a:endParaRPr kumimoji="0" lang="nl-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23.6 %</a:t>
                      </a:r>
                      <a:endParaRPr kumimoji="0" lang="nl-NL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18.8 %</a:t>
                      </a:r>
                      <a:endParaRPr kumimoji="0" lang="nl-NL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14.8 %</a:t>
                      </a:r>
                      <a:endParaRPr kumimoji="0" lang="nl-NL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Control</a:t>
                      </a:r>
                      <a:endParaRPr kumimoji="0" lang="nl-NL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32.9 %</a:t>
                      </a:r>
                      <a:endParaRPr kumimoji="0" lang="nl-NL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28.5 %</a:t>
                      </a:r>
                      <a:endParaRPr kumimoji="0" lang="nl-NL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24 %</a:t>
                      </a: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97307" name="Tekstvak 14"/>
          <p:cNvSpPr txBox="1">
            <a:spLocks noChangeArrowheads="1"/>
          </p:cNvSpPr>
          <p:nvPr/>
        </p:nvSpPr>
        <p:spPr bwMode="auto">
          <a:xfrm>
            <a:off x="631965" y="4940100"/>
            <a:ext cx="12896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BE" sz="2000" dirty="0">
                <a:solidFill>
                  <a:prstClr val="black"/>
                </a:solidFill>
                <a:latin typeface="Calibri" charset="0"/>
              </a:rPr>
              <a:t>(p &lt; 0.05)</a:t>
            </a:r>
            <a:endParaRPr lang="nl-NL" sz="2000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5000625" cy="428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577537" y="5213186"/>
            <a:ext cx="132897" cy="886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89823" y="664571"/>
            <a:ext cx="7663683" cy="1477327"/>
          </a:xfrm>
          <a:prstGeom prst="rect">
            <a:avLst/>
          </a:prstGeom>
          <a:solidFill>
            <a:srgbClr val="A6A6A6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Copperplate"/>
                <a:cs typeface="Copperplate"/>
              </a:rPr>
              <a:t>Uterine </a:t>
            </a:r>
            <a:r>
              <a:rPr lang="en-US" sz="2400" b="1" dirty="0" err="1" smtClean="0">
                <a:solidFill>
                  <a:srgbClr val="FFFFFF"/>
                </a:solidFill>
                <a:latin typeface="Copperplate"/>
                <a:cs typeface="Copperplate"/>
              </a:rPr>
              <a:t>leiomyomas</a:t>
            </a:r>
            <a:r>
              <a:rPr lang="en-US" sz="2400" b="1" dirty="0" smtClean="0">
                <a:solidFill>
                  <a:srgbClr val="FFFFFF"/>
                </a:solidFill>
                <a:latin typeface="Copperplate"/>
                <a:cs typeface="Copperplate"/>
              </a:rPr>
              <a:t> reduce the efficacy of assisted reproduction cycles: results of a matched follow-up study</a:t>
            </a:r>
          </a:p>
          <a:p>
            <a:r>
              <a:rPr lang="en-US" i="1" dirty="0" smtClean="0">
                <a:solidFill>
                  <a:srgbClr val="FFFFFF"/>
                </a:solidFill>
                <a:latin typeface="Copperplate"/>
                <a:cs typeface="Copperplate"/>
              </a:rPr>
              <a:t>Stovall et al. Hum </a:t>
            </a:r>
            <a:r>
              <a:rPr lang="en-US" i="1" dirty="0" err="1" smtClean="0">
                <a:solidFill>
                  <a:srgbClr val="FFFFFF"/>
                </a:solidFill>
                <a:latin typeface="Copperplate"/>
                <a:cs typeface="Copperplate"/>
              </a:rPr>
              <a:t>reprod</a:t>
            </a:r>
            <a:r>
              <a:rPr lang="en-US" i="1" dirty="0" smtClean="0">
                <a:solidFill>
                  <a:srgbClr val="FFFFFF"/>
                </a:solidFill>
                <a:latin typeface="Copperplate"/>
                <a:cs typeface="Copperplate"/>
              </a:rPr>
              <a:t> 1998, 13.</a:t>
            </a:r>
            <a:endParaRPr lang="en-US" i="1" dirty="0">
              <a:solidFill>
                <a:srgbClr val="FFFFFF"/>
              </a:solidFill>
              <a:latin typeface="Copperplate"/>
              <a:cs typeface="Copperplate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42844" y="2729010"/>
          <a:ext cx="871123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16"/>
                <a:gridCol w="1820692"/>
                <a:gridCol w="1799271"/>
                <a:gridCol w="963896"/>
                <a:gridCol w="882305"/>
                <a:gridCol w="1406755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Fibroids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Controls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Impl</a:t>
                      </a:r>
                      <a:r>
                        <a:rPr lang="en-US" sz="2400" dirty="0" smtClean="0"/>
                        <a:t>. rate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19.7%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Clin</a:t>
                      </a:r>
                      <a:r>
                        <a:rPr lang="en-US" sz="2400" dirty="0" smtClean="0"/>
                        <a:t> 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34.3%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52.7%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0.51-0.98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LBR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48.4%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0.47-0.98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40853" y="5558178"/>
            <a:ext cx="4828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cavity deformation, no </a:t>
            </a:r>
            <a:r>
              <a:rPr lang="en-US" dirty="0" err="1" smtClean="0">
                <a:solidFill>
                  <a:srgbClr val="FF0000"/>
                </a:solidFill>
              </a:rPr>
              <a:t>submucosal</a:t>
            </a:r>
            <a:r>
              <a:rPr lang="en-US" dirty="0" smtClean="0">
                <a:solidFill>
                  <a:srgbClr val="FF0000"/>
                </a:solidFill>
              </a:rPr>
              <a:t> fibroids</a:t>
            </a:r>
            <a:endParaRPr lang="sr-Latn-CS" dirty="0" smtClean="0">
              <a:solidFill>
                <a:srgbClr val="FF0000"/>
              </a:solidFill>
            </a:endParaRPr>
          </a:p>
          <a:p>
            <a:r>
              <a:rPr lang="en-US" dirty="0"/>
              <a:t>Average size 28.7 X </a:t>
            </a:r>
            <a:r>
              <a:rPr lang="en-US" dirty="0" smtClean="0"/>
              <a:t>19.7</a:t>
            </a:r>
            <a:r>
              <a:rPr lang="sr-Latn-CS" dirty="0" smtClean="0"/>
              <a:t> mm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0"/>
            <a:ext cx="5000625" cy="428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823" y="1284837"/>
            <a:ext cx="8440393" cy="3108544"/>
          </a:xfrm>
          <a:prstGeom prst="rect">
            <a:avLst/>
          </a:prstGeom>
          <a:solidFill>
            <a:srgbClr val="A6A6A6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The effect of intramural fibroids without uterine cavity involvement on the outcome of IVF treatment: a systematic review and meta-analysis</a:t>
            </a:r>
          </a:p>
          <a:p>
            <a:endParaRPr lang="en-US" sz="3200" dirty="0" smtClean="0">
              <a:solidFill>
                <a:prstClr val="white"/>
              </a:solidFill>
            </a:endParaRPr>
          </a:p>
          <a:p>
            <a:r>
              <a:rPr lang="en-US" dirty="0" err="1" smtClean="0">
                <a:solidFill>
                  <a:prstClr val="white"/>
                </a:solidFill>
              </a:rPr>
              <a:t>Sesh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Kamal</a:t>
            </a:r>
            <a:r>
              <a:rPr lang="en-US" dirty="0" smtClean="0">
                <a:solidFill>
                  <a:prstClr val="white"/>
                </a:solidFill>
              </a:rPr>
              <a:t> Sunkara1, Mohammed </a:t>
            </a:r>
            <a:r>
              <a:rPr lang="en-US" dirty="0" err="1" smtClean="0">
                <a:solidFill>
                  <a:prstClr val="white"/>
                </a:solidFill>
              </a:rPr>
              <a:t>Khairy</a:t>
            </a:r>
            <a:r>
              <a:rPr lang="en-US" dirty="0" smtClean="0">
                <a:solidFill>
                  <a:prstClr val="white"/>
                </a:solidFill>
              </a:rPr>
              <a:t>, </a:t>
            </a:r>
            <a:r>
              <a:rPr lang="en-US" dirty="0" err="1" smtClean="0">
                <a:solidFill>
                  <a:prstClr val="white"/>
                </a:solidFill>
              </a:rPr>
              <a:t>Tarek</a:t>
            </a:r>
            <a:r>
              <a:rPr lang="en-US" dirty="0" smtClean="0">
                <a:solidFill>
                  <a:prstClr val="white"/>
                </a:solidFill>
              </a:rPr>
              <a:t> El-</a:t>
            </a:r>
            <a:r>
              <a:rPr lang="en-US" dirty="0" err="1" smtClean="0">
                <a:solidFill>
                  <a:prstClr val="white"/>
                </a:solidFill>
              </a:rPr>
              <a:t>Toukhy,Yacoub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Khalaf</a:t>
            </a:r>
            <a:r>
              <a:rPr lang="en-US" dirty="0" smtClean="0">
                <a:solidFill>
                  <a:prstClr val="white"/>
                </a:solidFill>
              </a:rPr>
              <a:t>, and </a:t>
            </a:r>
            <a:r>
              <a:rPr lang="en-US" dirty="0" err="1" smtClean="0">
                <a:solidFill>
                  <a:prstClr val="white"/>
                </a:solidFill>
              </a:rPr>
              <a:t>Arri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Coomarasamy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823" y="4656607"/>
            <a:ext cx="5924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Human Reproduction, Vol.25, No.2 pp. 418–429, 2010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25440" y="381639"/>
            <a:ext cx="8493120" cy="1292275"/>
          </a:xfrm>
          <a:prstGeom prst="rect">
            <a:avLst/>
          </a:pr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dirty="0">
                <a:solidFill>
                  <a:prstClr val="white"/>
                </a:solidFill>
                <a:latin typeface="Calibri"/>
              </a:rPr>
              <a:t>Forest plot of studies of </a:t>
            </a:r>
            <a:r>
              <a:rPr lang="en-GB" sz="2400" dirty="0">
                <a:solidFill>
                  <a:srgbClr val="FF0000"/>
                </a:solidFill>
                <a:latin typeface="Calibri"/>
              </a:rPr>
              <a:t>non-cavity-distorting 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intramural fibroids versus no fibroids in women undergoing IVF treatment for outcome of </a:t>
            </a:r>
            <a:r>
              <a:rPr lang="en-GB" sz="2400" dirty="0">
                <a:solidFill>
                  <a:srgbClr val="FF0000"/>
                </a:solidFill>
                <a:latin typeface="Calibri"/>
              </a:rPr>
              <a:t>live birth rates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40" y="2001810"/>
            <a:ext cx="7804800" cy="2847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</a:rPr>
              <a:t>Sunkara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 S K et al. Hum. </a:t>
            </a:r>
            <a:r>
              <a:rPr lang="en-GB" sz="1100" b="1" dirty="0" err="1">
                <a:solidFill>
                  <a:srgbClr val="000000"/>
                </a:solidFill>
                <a:latin typeface="Arial" charset="0"/>
              </a:rPr>
              <a:t>Reprod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. 2010;25:418-429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© The Author 2009. Published by Oxford University Press on behalf of the European Society of Human Reproduction and Embryology. All rights reserved. For Permissions, please email: </a:t>
            </a:r>
            <a:r>
              <a:rPr lang="en-GB" sz="900" dirty="0" err="1">
                <a:solidFill>
                  <a:srgbClr val="000000"/>
                </a:solidFill>
                <a:latin typeface="Arial" charset="0"/>
              </a:rPr>
              <a:t>journals.permissions@oxfordjournals.org</a:t>
            </a:r>
            <a:endParaRPr lang="en-GB" sz="9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22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1364426"/>
          </a:xfrm>
          <a:prstGeom prst="rect">
            <a:avLst/>
          </a:pr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dirty="0">
                <a:solidFill>
                  <a:prstClr val="white"/>
                </a:solidFill>
                <a:latin typeface="Calibri"/>
              </a:rPr>
              <a:t>Forest plot of studies of non-cavity-distorting intramural fibroids versus no fibroids in </a:t>
            </a:r>
            <a:r>
              <a:rPr lang="en-GB" sz="2400" dirty="0">
                <a:solidFill>
                  <a:srgbClr val="FF0000"/>
                </a:solidFill>
                <a:latin typeface="Calibri"/>
              </a:rPr>
              <a:t>women &lt;37 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years undergoing IVF treatment for outcome of live birth rates.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40" y="2212072"/>
            <a:ext cx="7804800" cy="2426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</a:rPr>
              <a:t>Sunkara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 S K et al. Hum. </a:t>
            </a:r>
            <a:r>
              <a:rPr lang="en-GB" sz="1100" b="1" dirty="0" err="1">
                <a:solidFill>
                  <a:srgbClr val="000000"/>
                </a:solidFill>
                <a:latin typeface="Arial" charset="0"/>
              </a:rPr>
              <a:t>Reprod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. 2010;25:418-429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© The Author 2009. Published by Oxford University Press on behalf of the European Society of Human Reproduction and Embryology. All rights reserved. For Permissions, please email: </a:t>
            </a:r>
            <a:r>
              <a:rPr lang="en-GB" sz="900" dirty="0" err="1">
                <a:solidFill>
                  <a:srgbClr val="000000"/>
                </a:solidFill>
                <a:latin typeface="Arial" charset="0"/>
              </a:rPr>
              <a:t>journals.permissions@oxfordjournals.org</a:t>
            </a:r>
            <a:endParaRPr lang="en-GB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6462" y="5267550"/>
            <a:ext cx="416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18% - 25% reduction in the clinical PR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49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25440" y="381639"/>
            <a:ext cx="8493120" cy="1205693"/>
          </a:xfrm>
          <a:prstGeom prst="rect">
            <a:avLst/>
          </a:pr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dirty="0">
                <a:solidFill>
                  <a:prstClr val="white"/>
                </a:solidFill>
                <a:latin typeface="Calibri"/>
              </a:rPr>
              <a:t>Forest plot of studies of non-cavity-distorting intramural fibroids versus no fibroids in women undergoing IVF treatment for outcome of </a:t>
            </a:r>
            <a:r>
              <a:rPr lang="en-GB" sz="2400" dirty="0">
                <a:solidFill>
                  <a:srgbClr val="FF0000"/>
                </a:solidFill>
                <a:latin typeface="Calibri"/>
              </a:rPr>
              <a:t>miscarriage rates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40" y="1821792"/>
            <a:ext cx="7804800" cy="3207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</a:rPr>
              <a:t>Sunkara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 S K et al. Hum. </a:t>
            </a:r>
            <a:r>
              <a:rPr lang="en-GB" sz="1100" b="1" dirty="0" err="1">
                <a:solidFill>
                  <a:srgbClr val="000000"/>
                </a:solidFill>
                <a:latin typeface="Arial" charset="0"/>
              </a:rPr>
              <a:t>Reprod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. 2010;25:418-429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© The Author 2009. Published by Oxford University Press on behalf of the European Society of Human Reproduction and Embryology. All rights reserved. For Permissions, please email: </a:t>
            </a:r>
            <a:r>
              <a:rPr lang="en-GB" sz="900" dirty="0" err="1">
                <a:solidFill>
                  <a:srgbClr val="000000"/>
                </a:solidFill>
                <a:latin typeface="Arial" charset="0"/>
              </a:rPr>
              <a:t>journals.permissions@oxfordjournals.org</a:t>
            </a:r>
            <a:endParaRPr lang="en-GB" sz="9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43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42721" y="4747866"/>
            <a:ext cx="5437282" cy="3110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000000"/>
                </a:solidFill>
                <a:latin typeface="Calibri"/>
              </a:rPr>
              <a:t>Sunkara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 S K et al. Hum. </a:t>
            </a:r>
            <a:r>
              <a:rPr lang="en-GB" dirty="0" err="1">
                <a:solidFill>
                  <a:srgbClr val="000000"/>
                </a:solidFill>
                <a:latin typeface="Calibri"/>
              </a:rPr>
              <a:t>Reprod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. 2010;25:418-</a:t>
            </a:r>
            <a:r>
              <a:rPr lang="en-GB" dirty="0" smtClean="0">
                <a:solidFill>
                  <a:srgbClr val="000000"/>
                </a:solidFill>
                <a:latin typeface="Calibri"/>
              </a:rPr>
              <a:t>421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720" y="964552"/>
            <a:ext cx="8493120" cy="3539431"/>
          </a:xfrm>
          <a:prstGeom prst="rect">
            <a:avLst/>
          </a:prstGeom>
          <a:solidFill>
            <a:srgbClr val="A6A6A6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Conclusion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This systematic review, which included 6087 IVF cycles, found that the </a:t>
            </a:r>
            <a:r>
              <a:rPr lang="en-US" sz="2800" dirty="0" smtClean="0">
                <a:solidFill>
                  <a:srgbClr val="FF0000"/>
                </a:solidFill>
              </a:rPr>
              <a:t>presence of non-cavity distorting intramural fibroids</a:t>
            </a:r>
            <a:r>
              <a:rPr lang="en-US" sz="2800" dirty="0" smtClean="0">
                <a:solidFill>
                  <a:srgbClr val="FFFFFF"/>
                </a:solidFill>
              </a:rPr>
              <a:t> on average reduces the live birth rate by 21% and the clinical PR by 15% per IVF cycle compared with no fibroids.</a:t>
            </a:r>
          </a:p>
          <a:p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" name="Rechthoek 11"/>
          <p:cNvSpPr/>
          <p:nvPr/>
        </p:nvSpPr>
        <p:spPr>
          <a:xfrm>
            <a:off x="0" y="0"/>
            <a:ext cx="5000625" cy="428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25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5000625" cy="428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116272" y="876823"/>
            <a:ext cx="7077075" cy="5842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3200" dirty="0" err="1">
                <a:solidFill>
                  <a:prstClr val="black"/>
                </a:solidFill>
                <a:latin typeface="Calibri"/>
              </a:rPr>
              <a:t>Intramural</a:t>
            </a:r>
            <a:r>
              <a:rPr lang="nl-BE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3200" dirty="0" err="1">
                <a:solidFill>
                  <a:prstClr val="black"/>
                </a:solidFill>
                <a:latin typeface="Calibri"/>
              </a:rPr>
              <a:t>fibroids</a:t>
            </a:r>
            <a:r>
              <a:rPr lang="nl-BE" sz="3200" dirty="0">
                <a:solidFill>
                  <a:prstClr val="black"/>
                </a:solidFill>
                <a:latin typeface="Calibri"/>
              </a:rPr>
              <a:t> smaller </a:t>
            </a:r>
            <a:r>
              <a:rPr lang="nl-BE" sz="3200" dirty="0" err="1">
                <a:solidFill>
                  <a:prstClr val="black"/>
                </a:solidFill>
                <a:latin typeface="Calibri"/>
              </a:rPr>
              <a:t>than</a:t>
            </a:r>
            <a:r>
              <a:rPr lang="nl-BE" sz="3200" dirty="0">
                <a:solidFill>
                  <a:prstClr val="black"/>
                </a:solidFill>
                <a:latin typeface="Calibri"/>
              </a:rPr>
              <a:t> 5 cm</a:t>
            </a:r>
          </a:p>
        </p:txBody>
      </p:sp>
      <p:sp>
        <p:nvSpPr>
          <p:cNvPr id="16" name="Tekstvak 12"/>
          <p:cNvSpPr txBox="1"/>
          <p:nvPr/>
        </p:nvSpPr>
        <p:spPr>
          <a:xfrm>
            <a:off x="642910" y="2421997"/>
            <a:ext cx="7934353" cy="2246769"/>
          </a:xfrm>
          <a:prstGeom prst="rect">
            <a:avLst/>
          </a:prstGeom>
          <a:solidFill>
            <a:srgbClr val="A6A6A6"/>
          </a:solidFill>
          <a:ln>
            <a:solidFill>
              <a:srgbClr val="4F81BD"/>
            </a:solidFill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nl-BE" sz="2800" dirty="0" smtClean="0">
              <a:solidFill>
                <a:prstClr val="white"/>
              </a:solidFill>
              <a:latin typeface="Calibri" charset="0"/>
            </a:endParaRPr>
          </a:p>
          <a:p>
            <a:pPr>
              <a:defRPr/>
            </a:pPr>
            <a:r>
              <a:rPr lang="nl-BE" sz="2800" dirty="0" smtClean="0">
                <a:solidFill>
                  <a:prstClr val="white"/>
                </a:solidFill>
                <a:latin typeface="Calibri" charset="0"/>
              </a:rPr>
              <a:t>Metwally  </a:t>
            </a:r>
            <a:r>
              <a:rPr lang="nl-BE" sz="2800" dirty="0">
                <a:solidFill>
                  <a:prstClr val="white"/>
                </a:solidFill>
                <a:latin typeface="Calibri" charset="0"/>
              </a:rPr>
              <a:t>et al. (RBM online) meta-analysis: no hard data to support the negative effect of intramural myoma upon pregnancy rates</a:t>
            </a:r>
            <a:r>
              <a:rPr lang="nl-BE" sz="2800" dirty="0" smtClean="0">
                <a:solidFill>
                  <a:prstClr val="white"/>
                </a:solidFill>
                <a:latin typeface="Calibri" charset="0"/>
              </a:rPr>
              <a:t>.</a:t>
            </a:r>
          </a:p>
          <a:p>
            <a:pPr>
              <a:defRPr/>
            </a:pPr>
            <a:r>
              <a:rPr lang="nl-BE" sz="2800" dirty="0" smtClean="0">
                <a:solidFill>
                  <a:prstClr val="white"/>
                </a:solidFill>
                <a:latin typeface="Calibri" charset="0"/>
              </a:rPr>
              <a:t>  </a:t>
            </a:r>
            <a:endParaRPr lang="nl-NL" sz="2800" dirty="0">
              <a:solidFill>
                <a:prstClr val="white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/>
        </p:nvSpPr>
        <p:spPr>
          <a:xfrm>
            <a:off x="0" y="0"/>
            <a:ext cx="5000625" cy="428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73050" y="637628"/>
            <a:ext cx="7956345" cy="5386090"/>
          </a:xfrm>
          <a:prstGeom prst="rect">
            <a:avLst/>
          </a:prstGeom>
          <a:solidFill>
            <a:srgbClr val="A6A6A6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sr-Latn-CS" sz="3200" u="sng" dirty="0" err="1" smtClean="0">
                <a:solidFill>
                  <a:prstClr val="white"/>
                </a:solidFill>
                <a:latin typeface="Calibri" charset="0"/>
              </a:rPr>
              <a:t>Infertilitet</a:t>
            </a:r>
            <a:r>
              <a:rPr lang="sr-Latn-CS" sz="3200" u="sng" dirty="0" smtClean="0">
                <a:solidFill>
                  <a:prstClr val="white"/>
                </a:solidFill>
                <a:latin typeface="Calibri" charset="0"/>
              </a:rPr>
              <a:t> i miomi su kontroverzni jer je:</a:t>
            </a:r>
            <a:endParaRPr lang="nl-BE" sz="3200" u="sng" dirty="0">
              <a:solidFill>
                <a:prstClr val="white"/>
              </a:solidFill>
              <a:latin typeface="Calibri" charset="0"/>
            </a:endParaRPr>
          </a:p>
          <a:p>
            <a:pPr>
              <a:buFont typeface="Arial" charset="0"/>
              <a:buChar char="•"/>
              <a:defRPr/>
            </a:pPr>
            <a:endParaRPr lang="nl-BE" sz="2400" dirty="0">
              <a:solidFill>
                <a:prstClr val="white"/>
              </a:solidFill>
              <a:latin typeface="Calibri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	</a:t>
            </a:r>
            <a:r>
              <a:rPr lang="sr-Latn-CS" sz="2400" dirty="0" smtClean="0">
                <a:solidFill>
                  <a:prstClr val="white"/>
                </a:solidFill>
                <a:latin typeface="Calibri" charset="0"/>
              </a:rPr>
              <a:t>teško definisati kauzalnu vezu</a:t>
            </a:r>
            <a:endParaRPr lang="nl-BE" sz="2400" dirty="0">
              <a:solidFill>
                <a:prstClr val="white"/>
              </a:solidFill>
              <a:latin typeface="Calibri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	</a:t>
            </a:r>
            <a:r>
              <a:rPr lang="sr-Latn-CS" sz="2400" dirty="0" smtClean="0">
                <a:solidFill>
                  <a:prstClr val="white"/>
                </a:solidFill>
                <a:latin typeface="Calibri" charset="0"/>
              </a:rPr>
              <a:t>pregledom prethodnih</a:t>
            </a:r>
            <a:r>
              <a:rPr lang="nl-BE" sz="2400" dirty="0" smtClean="0">
                <a:solidFill>
                  <a:prstClr val="white"/>
                </a:solidFill>
                <a:latin typeface="Calibri" charset="0"/>
              </a:rPr>
              <a:t> </a:t>
            </a: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(70-80) </a:t>
            </a:r>
            <a:r>
              <a:rPr lang="nl-BE" sz="2400" dirty="0" smtClean="0">
                <a:solidFill>
                  <a:prstClr val="white"/>
                </a:solidFill>
                <a:latin typeface="Calibri" charset="0"/>
              </a:rPr>
              <a:t>studi</a:t>
            </a:r>
            <a:r>
              <a:rPr lang="sr-Latn-CS" sz="2400" dirty="0" smtClean="0">
                <a:solidFill>
                  <a:prstClr val="white"/>
                </a:solidFill>
                <a:latin typeface="Calibri" charset="0"/>
              </a:rPr>
              <a:t>ja utvrđena stopa </a:t>
            </a:r>
          </a:p>
          <a:p>
            <a:pPr>
              <a:lnSpc>
                <a:spcPct val="150000"/>
              </a:lnSpc>
              <a:defRPr/>
            </a:pPr>
            <a:r>
              <a:rPr lang="sr-Latn-CS" sz="2400" dirty="0" smtClean="0">
                <a:solidFill>
                  <a:prstClr val="white"/>
                </a:solidFill>
                <a:latin typeface="Calibri" charset="0"/>
              </a:rPr>
              <a:t>	</a:t>
            </a:r>
            <a:r>
              <a:rPr lang="sr-Latn-CS" sz="2400" dirty="0" err="1" smtClean="0">
                <a:solidFill>
                  <a:prstClr val="white"/>
                </a:solidFill>
                <a:latin typeface="Calibri" charset="0"/>
              </a:rPr>
              <a:t>turdnoća</a:t>
            </a:r>
            <a:r>
              <a:rPr lang="sr-Latn-CS" sz="2400" dirty="0" smtClean="0">
                <a:solidFill>
                  <a:prstClr val="white"/>
                </a:solidFill>
                <a:latin typeface="Calibri" charset="0"/>
              </a:rPr>
              <a:t> od </a:t>
            </a:r>
            <a:r>
              <a:rPr lang="nl-BE" sz="2400" dirty="0" smtClean="0">
                <a:solidFill>
                  <a:prstClr val="white"/>
                </a:solidFill>
                <a:latin typeface="Calibri" charset="0"/>
              </a:rPr>
              <a:t>50 </a:t>
            </a: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% </a:t>
            </a:r>
            <a:r>
              <a:rPr lang="sr-Latn-CS" sz="2400" dirty="0" smtClean="0">
                <a:solidFill>
                  <a:prstClr val="white"/>
                </a:solidFill>
                <a:latin typeface="Calibri" charset="0"/>
              </a:rPr>
              <a:t>nakon </a:t>
            </a:r>
            <a:r>
              <a:rPr lang="sr-Latn-CS" sz="2400" dirty="0" err="1" smtClean="0">
                <a:solidFill>
                  <a:prstClr val="white"/>
                </a:solidFill>
                <a:latin typeface="Calibri" charset="0"/>
              </a:rPr>
              <a:t>miomektomije</a:t>
            </a:r>
            <a:r>
              <a:rPr lang="sr-Latn-CS" sz="2400" dirty="0" smtClean="0">
                <a:solidFill>
                  <a:prstClr val="white"/>
                </a:solidFill>
                <a:latin typeface="Calibri" charset="0"/>
              </a:rPr>
              <a:t> kod neplodnih</a:t>
            </a:r>
            <a:endParaRPr lang="nl-BE" sz="2400" dirty="0">
              <a:solidFill>
                <a:prstClr val="white"/>
              </a:solidFill>
              <a:latin typeface="Calibri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	</a:t>
            </a:r>
            <a:r>
              <a:rPr lang="sr-Latn-CS" sz="2400" dirty="0" err="1" smtClean="0">
                <a:solidFill>
                  <a:prstClr val="white"/>
                </a:solidFill>
                <a:latin typeface="Calibri" charset="0"/>
              </a:rPr>
              <a:t>nedostatk</a:t>
            </a:r>
            <a:r>
              <a:rPr lang="sr-Latn-CS" sz="2400" dirty="0" smtClean="0">
                <a:solidFill>
                  <a:prstClr val="white"/>
                </a:solidFill>
                <a:latin typeface="Calibri" charset="0"/>
              </a:rPr>
              <a:t> dobrih kontrolisanih studija</a:t>
            </a:r>
            <a:endParaRPr lang="nl-BE" sz="2400" dirty="0">
              <a:solidFill>
                <a:prstClr val="white"/>
              </a:solidFill>
              <a:latin typeface="Calibri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	</a:t>
            </a:r>
            <a:r>
              <a:rPr lang="sr-Latn-CS" sz="2400" dirty="0" smtClean="0">
                <a:solidFill>
                  <a:prstClr val="white"/>
                </a:solidFill>
                <a:latin typeface="Calibri" charset="0"/>
              </a:rPr>
              <a:t>nedostatak</a:t>
            </a:r>
            <a:r>
              <a:rPr lang="sr-Latn-CS" sz="2400" dirty="0" smtClean="0">
                <a:solidFill>
                  <a:prstClr val="white"/>
                </a:solidFill>
                <a:latin typeface="Calibri" charset="0"/>
              </a:rPr>
              <a:t> jasno definisane veličine, broja i </a:t>
            </a:r>
            <a:r>
              <a:rPr lang="sr-Latn-CS" sz="2400" dirty="0" err="1" smtClean="0">
                <a:solidFill>
                  <a:prstClr val="white"/>
                </a:solidFill>
                <a:latin typeface="Calibri" charset="0"/>
              </a:rPr>
              <a:t>lokalizacije</a:t>
            </a:r>
            <a:endParaRPr lang="nl-BE" sz="2400" dirty="0">
              <a:solidFill>
                <a:prstClr val="white"/>
              </a:solidFill>
              <a:latin typeface="Calibri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  </a:t>
            </a:r>
            <a:r>
              <a:rPr lang="nl-BE" sz="2400" dirty="0" smtClean="0">
                <a:solidFill>
                  <a:prstClr val="white"/>
                </a:solidFill>
                <a:latin typeface="Calibri" charset="0"/>
              </a:rPr>
              <a:t> </a:t>
            </a:r>
            <a:r>
              <a:rPr lang="sr-Latn-CS" sz="2400" dirty="0" smtClean="0">
                <a:solidFill>
                  <a:prstClr val="white"/>
                </a:solidFill>
                <a:latin typeface="Calibri" charset="0"/>
              </a:rPr>
              <a:t>	nema </a:t>
            </a:r>
            <a:r>
              <a:rPr lang="sr-Latn-CS" sz="2400" dirty="0" err="1" smtClean="0">
                <a:solidFill>
                  <a:prstClr val="white"/>
                </a:solidFill>
                <a:latin typeface="Calibri" charset="0"/>
              </a:rPr>
              <a:t>stanadardizovanih</a:t>
            </a:r>
            <a:r>
              <a:rPr lang="sr-Latn-CS" sz="2400" dirty="0" smtClean="0">
                <a:solidFill>
                  <a:prstClr val="white"/>
                </a:solidFill>
                <a:latin typeface="Calibri" charset="0"/>
              </a:rPr>
              <a:t> </a:t>
            </a:r>
            <a:r>
              <a:rPr lang="nl-BE" sz="2400" dirty="0" smtClean="0">
                <a:solidFill>
                  <a:prstClr val="white"/>
                </a:solidFill>
                <a:latin typeface="Calibri" charset="0"/>
              </a:rPr>
              <a:t>diagnosti</a:t>
            </a:r>
            <a:r>
              <a:rPr lang="sr-Latn-CS" sz="2400" dirty="0" err="1" smtClean="0">
                <a:solidFill>
                  <a:prstClr val="white"/>
                </a:solidFill>
                <a:latin typeface="Calibri" charset="0"/>
              </a:rPr>
              <a:t>čkih</a:t>
            </a:r>
            <a:r>
              <a:rPr lang="sr-Latn-CS" sz="2400" dirty="0" smtClean="0">
                <a:solidFill>
                  <a:prstClr val="white"/>
                </a:solidFill>
                <a:latin typeface="Calibri" charset="0"/>
              </a:rPr>
              <a:t> postupaka</a:t>
            </a:r>
            <a:r>
              <a:rPr lang="nl-BE" sz="2400" dirty="0" smtClean="0">
                <a:solidFill>
                  <a:prstClr val="white"/>
                </a:solidFill>
                <a:latin typeface="Calibri" charset="0"/>
              </a:rPr>
              <a:t>  </a:t>
            </a:r>
            <a:endParaRPr lang="nl-BE" sz="2400" dirty="0">
              <a:solidFill>
                <a:prstClr val="white"/>
              </a:solidFill>
              <a:latin typeface="Calibri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	</a:t>
            </a:r>
            <a:r>
              <a:rPr lang="sr-Latn-CS" sz="2400" dirty="0" smtClean="0">
                <a:solidFill>
                  <a:prstClr val="white"/>
                </a:solidFill>
                <a:latin typeface="Calibri" charset="0"/>
              </a:rPr>
              <a:t>izloženo više različitih parametara ishoda</a:t>
            </a:r>
            <a:r>
              <a:rPr lang="nl-BE" sz="2400" dirty="0" smtClean="0">
                <a:solidFill>
                  <a:prstClr val="white"/>
                </a:solidFill>
                <a:latin typeface="Calibri" charset="0"/>
              </a:rPr>
              <a:t> </a:t>
            </a:r>
            <a:endParaRPr lang="nl-BE" sz="2400" dirty="0">
              <a:solidFill>
                <a:prstClr val="white"/>
              </a:solidFill>
              <a:latin typeface="Calibri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	</a:t>
            </a:r>
            <a:r>
              <a:rPr lang="nl-BE" sz="2400" dirty="0" smtClean="0">
                <a:solidFill>
                  <a:prstClr val="white"/>
                </a:solidFill>
                <a:latin typeface="Calibri" charset="0"/>
              </a:rPr>
              <a:t>re</a:t>
            </a:r>
            <a:r>
              <a:rPr lang="sr-Latn-CS" sz="2400" dirty="0" err="1" smtClean="0">
                <a:solidFill>
                  <a:prstClr val="white"/>
                </a:solidFill>
                <a:latin typeface="Calibri" charset="0"/>
              </a:rPr>
              <a:t>zultati</a:t>
            </a:r>
            <a:r>
              <a:rPr lang="sr-Latn-CS" sz="2400" dirty="0" smtClean="0">
                <a:solidFill>
                  <a:prstClr val="white"/>
                </a:solidFill>
                <a:latin typeface="Calibri" charset="0"/>
              </a:rPr>
              <a:t> </a:t>
            </a:r>
            <a:r>
              <a:rPr lang="nl-BE" sz="2400" dirty="0" smtClean="0">
                <a:solidFill>
                  <a:prstClr val="white"/>
                </a:solidFill>
                <a:latin typeface="Calibri" charset="0"/>
              </a:rPr>
              <a:t> var</a:t>
            </a:r>
            <a:r>
              <a:rPr lang="sr-Latn-CS" sz="2400" dirty="0" err="1" smtClean="0">
                <a:solidFill>
                  <a:prstClr val="white"/>
                </a:solidFill>
                <a:latin typeface="Calibri" charset="0"/>
              </a:rPr>
              <a:t>iriraju</a:t>
            </a:r>
            <a:r>
              <a:rPr lang="nl-BE" sz="2400" dirty="0" smtClean="0">
                <a:solidFill>
                  <a:prstClr val="white"/>
                </a:solidFill>
                <a:latin typeface="Calibri" charset="0"/>
              </a:rPr>
              <a:t> </a:t>
            </a: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10- 70 % </a:t>
            </a:r>
            <a:r>
              <a:rPr lang="nl-BE" dirty="0">
                <a:solidFill>
                  <a:prstClr val="white"/>
                </a:solidFill>
                <a:latin typeface="Calibri" charset="0"/>
              </a:rPr>
              <a:t>(Donnez et al.)</a:t>
            </a:r>
            <a:r>
              <a:rPr lang="nl-BE" sz="2400" dirty="0">
                <a:solidFill>
                  <a:prstClr val="white"/>
                </a:solidFill>
                <a:latin typeface="Calibri" charset="0"/>
              </a:rPr>
              <a:t>	</a:t>
            </a:r>
            <a:endParaRPr lang="nl-NL" sz="2400" dirty="0">
              <a:solidFill>
                <a:prstClr val="white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Mogući mehanizmi delovanja mioma na neplodnost: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r-Latn-CS" sz="5100" dirty="0" smtClean="0"/>
              <a:t>Remećenje i nepravilnost materične šupljine</a:t>
            </a:r>
          </a:p>
          <a:p>
            <a:r>
              <a:rPr lang="sr-Latn-CS" sz="5100" dirty="0" smtClean="0"/>
              <a:t>Naslanjanje i </a:t>
            </a:r>
            <a:r>
              <a:rPr lang="sr-Latn-CS" sz="5100" dirty="0" err="1" smtClean="0"/>
              <a:t>okluzija</a:t>
            </a:r>
            <a:r>
              <a:rPr lang="sr-Latn-CS" sz="5100" dirty="0" smtClean="0"/>
              <a:t> </a:t>
            </a:r>
            <a:r>
              <a:rPr lang="sr-Latn-CS" sz="5100" dirty="0" err="1" smtClean="0"/>
              <a:t>tubarnih</a:t>
            </a:r>
            <a:r>
              <a:rPr lang="sr-Latn-CS" sz="5100" dirty="0" smtClean="0"/>
              <a:t> </a:t>
            </a:r>
            <a:r>
              <a:rPr lang="sr-Latn-CS" sz="5100" dirty="0" err="1" smtClean="0"/>
              <a:t>ostijuma</a:t>
            </a:r>
            <a:endParaRPr lang="sr-Latn-CS" sz="5100" dirty="0" smtClean="0"/>
          </a:p>
          <a:p>
            <a:r>
              <a:rPr lang="sr-Latn-CS" sz="5100" dirty="0" smtClean="0"/>
              <a:t>Remete normalne ritmične </a:t>
            </a:r>
            <a:r>
              <a:rPr lang="sr-Latn-CS" sz="5100" dirty="0" err="1" smtClean="0"/>
              <a:t>uterine</a:t>
            </a:r>
            <a:r>
              <a:rPr lang="sr-Latn-CS" sz="5100" dirty="0" smtClean="0"/>
              <a:t> kontrakcije</a:t>
            </a:r>
          </a:p>
          <a:p>
            <a:r>
              <a:rPr lang="sr-Latn-CS" sz="5100" dirty="0" smtClean="0"/>
              <a:t>Izazivaju vaskularne promene</a:t>
            </a:r>
          </a:p>
          <a:p>
            <a:r>
              <a:rPr lang="sr-Latn-CS" sz="5100" dirty="0" smtClean="0"/>
              <a:t>Smanjuju mogućnost </a:t>
            </a:r>
            <a:r>
              <a:rPr lang="sr-Latn-CS" sz="5100" dirty="0" err="1" smtClean="0"/>
              <a:t>implantacije</a:t>
            </a:r>
            <a:endParaRPr lang="sr-Latn-CS" sz="5100" dirty="0" smtClean="0"/>
          </a:p>
          <a:p>
            <a:r>
              <a:rPr lang="sr-Latn-CS" sz="5100" dirty="0" smtClean="0"/>
              <a:t>Abnormalna </a:t>
            </a:r>
            <a:r>
              <a:rPr lang="sr-Latn-CS" sz="5100" dirty="0" err="1" smtClean="0"/>
              <a:t>endometrijalna</a:t>
            </a:r>
            <a:r>
              <a:rPr lang="sr-Latn-CS" sz="5100" dirty="0" smtClean="0"/>
              <a:t> </a:t>
            </a:r>
            <a:r>
              <a:rPr lang="sr-Latn-CS" sz="5100" dirty="0" err="1" smtClean="0"/>
              <a:t>maturacija</a:t>
            </a:r>
            <a:endParaRPr lang="sr-Latn-CS" sz="5100" dirty="0" smtClean="0"/>
          </a:p>
          <a:p>
            <a:endParaRPr lang="sr-Latn-CS" sz="5100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pPr eaLnBrk="0" hangingPunct="0">
              <a:defRPr/>
            </a:pPr>
            <a:r>
              <a:rPr lang="es-ES_tradnl" sz="2800" b="1" dirty="0"/>
              <a:t>Hunt J. 1974 Clin.Obstet.Gynecol.</a:t>
            </a:r>
            <a:r>
              <a:rPr lang="en-US" sz="2800" b="1" dirty="0"/>
              <a:t> </a:t>
            </a:r>
          </a:p>
          <a:p>
            <a:pPr eaLnBrk="0" hangingPunct="0">
              <a:defRPr/>
            </a:pPr>
            <a:r>
              <a:rPr lang="es-ES_tradnl" sz="2800" b="1" dirty="0"/>
              <a:t>Iosif C. 1983 Acta Obstet.Gynecol.Scand</a:t>
            </a:r>
          </a:p>
          <a:p>
            <a:pPr eaLnBrk="0" hangingPunct="0">
              <a:defRPr/>
            </a:pPr>
            <a:r>
              <a:rPr lang="es-ES_tradnl" sz="2800" b="1" dirty="0"/>
              <a:t>Vercellini, P. 1992 Fertil Steril</a:t>
            </a:r>
          </a:p>
          <a:p>
            <a:pPr eaLnBrk="0" hangingPunct="0">
              <a:defRPr/>
            </a:pPr>
            <a:r>
              <a:rPr lang="es-ES_tradnl" sz="2800" b="1" dirty="0"/>
              <a:t>Verkauf B fertil Steril 1992</a:t>
            </a:r>
          </a:p>
          <a:p>
            <a:pPr eaLnBrk="0" hangingPunct="0">
              <a:defRPr/>
            </a:pPr>
            <a:r>
              <a:rPr lang="es-ES_tradnl" sz="2800" b="1" dirty="0"/>
              <a:t>Wallach, E.E. 1995 Obstet.Gynecol.Clin.N.Am. </a:t>
            </a:r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9836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4400" b="1" dirty="0"/>
              <a:t>Neuspeh </a:t>
            </a:r>
            <a:r>
              <a:rPr lang="sr-Latn-CS" sz="4400" b="1" dirty="0" err="1"/>
              <a:t>implantacije</a:t>
            </a:r>
            <a:r>
              <a:rPr lang="sr-Latn-CS" sz="4400" b="1" dirty="0"/>
              <a:t>:  molekularni mehanizmi i klinički </a:t>
            </a:r>
            <a:r>
              <a:rPr lang="sr-Latn-CS" sz="4400" b="1" dirty="0" smtClean="0"/>
              <a:t>tretman</a:t>
            </a:r>
            <a:endParaRPr lang="sr-Latn-CS" sz="44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 smtClean="0"/>
          </a:p>
          <a:p>
            <a:r>
              <a:rPr lang="sr-Latn-CS" dirty="0" smtClean="0"/>
              <a:t>Evaluacija </a:t>
            </a:r>
            <a:r>
              <a:rPr lang="sr-Latn-CS" dirty="0"/>
              <a:t>markera </a:t>
            </a:r>
            <a:r>
              <a:rPr lang="sr-Latn-CS" dirty="0" err="1"/>
              <a:t>implantacije</a:t>
            </a:r>
            <a:r>
              <a:rPr lang="sr-Latn-CS" dirty="0"/>
              <a:t> može </a:t>
            </a:r>
            <a:r>
              <a:rPr lang="sr-Latn-CS" dirty="0" err="1"/>
              <a:t>pomoc</a:t>
            </a:r>
            <a:r>
              <a:rPr lang="sr-Latn-CS" dirty="0"/>
              <a:t>́i da se predvidi ishod trudnoće i detektuje skriveni  defekt odgovaran za neuspešnu implantaciju. </a:t>
            </a:r>
          </a:p>
          <a:p>
            <a:endParaRPr lang="sr-Latn-CS" b="1" dirty="0"/>
          </a:p>
        </p:txBody>
      </p:sp>
    </p:spTree>
    <p:extLst>
      <p:ext uri="{BB962C8B-B14F-4D97-AF65-F5344CB8AC3E}">
        <p14:creationId xmlns:p14="http://schemas.microsoft.com/office/powerpoint/2010/main" val="22210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r>
              <a:rPr lang="sr-Latn-CS" sz="5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r-Latn-CS" sz="5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sr-Latn-CS" sz="5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r-Latn-CS" sz="5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sr-Latn-CS" sz="5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r-Latn-CS" sz="5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sr-Latn-CS" sz="5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r-Latn-CS" sz="5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</a:rPr>
              <a:t>Myometrial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</a:rPr>
              <a:t>Junctional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</a:rPr>
              <a:t> zone</a:t>
            </a:r>
            <a:br>
              <a:rPr lang="en-US" sz="5400" dirty="0">
                <a:solidFill>
                  <a:schemeClr val="accent5">
                    <a:lumMod val="50000"/>
                  </a:schemeClr>
                </a:solidFill>
              </a:rPr>
            </a:br>
            <a:endParaRPr lang="sr-Latn-C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706689" cy="249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20"/>
          <p:cNvCxnSpPr/>
          <p:nvPr/>
        </p:nvCxnSpPr>
        <p:spPr>
          <a:xfrm flipH="1">
            <a:off x="2264001" y="2564904"/>
            <a:ext cx="2136774" cy="59816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22"/>
          <p:cNvCxnSpPr/>
          <p:nvPr/>
        </p:nvCxnSpPr>
        <p:spPr>
          <a:xfrm rot="10800000">
            <a:off x="2330673" y="3645024"/>
            <a:ext cx="2732088" cy="3683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kvir za tekst 3"/>
          <p:cNvSpPr txBox="1"/>
          <p:nvPr/>
        </p:nvSpPr>
        <p:spPr>
          <a:xfrm>
            <a:off x="5062761" y="1988840"/>
            <a:ext cx="3325663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prstClr val="black"/>
                </a:solidFill>
              </a:rPr>
              <a:t>JUNCTIONAL </a:t>
            </a:r>
            <a:r>
              <a:rPr lang="sr-Latn-CS" sz="2400" dirty="0">
                <a:solidFill>
                  <a:prstClr val="black"/>
                </a:solidFill>
              </a:rPr>
              <a:t> </a:t>
            </a:r>
            <a:r>
              <a:rPr lang="sr-Latn-CS" sz="2400" dirty="0" smtClean="0">
                <a:solidFill>
                  <a:prstClr val="black"/>
                </a:solidFill>
              </a:rPr>
              <a:t>ZONA</a:t>
            </a:r>
          </a:p>
          <a:p>
            <a:r>
              <a:rPr lang="sr-Latn-CS" sz="2400" dirty="0" smtClean="0">
                <a:solidFill>
                  <a:prstClr val="black"/>
                </a:solidFill>
              </a:rPr>
              <a:t>Mala centralna zona pojačanog </a:t>
            </a:r>
            <a:r>
              <a:rPr lang="sr-Latn-CS" sz="2400" dirty="0" err="1" smtClean="0">
                <a:solidFill>
                  <a:prstClr val="black"/>
                </a:solidFill>
              </a:rPr>
              <a:t>denziteta</a:t>
            </a:r>
            <a:r>
              <a:rPr lang="sr-Latn-CS" sz="2400" dirty="0" smtClean="0">
                <a:solidFill>
                  <a:prstClr val="black"/>
                </a:solidFill>
              </a:rPr>
              <a:t>, važna za reprodukciju</a:t>
            </a:r>
          </a:p>
          <a:p>
            <a:endParaRPr lang="sr-Latn-CS" sz="2400" dirty="0">
              <a:solidFill>
                <a:prstClr val="black"/>
              </a:solidFill>
            </a:endParaRPr>
          </a:p>
          <a:p>
            <a:endParaRPr lang="sr-Latn-CS" sz="2400" dirty="0" smtClean="0">
              <a:solidFill>
                <a:prstClr val="black"/>
              </a:solidFill>
            </a:endParaRPr>
          </a:p>
          <a:p>
            <a:r>
              <a:rPr lang="sr-Latn-CS" sz="2400" dirty="0" smtClean="0">
                <a:solidFill>
                  <a:prstClr val="black"/>
                </a:solidFill>
              </a:rPr>
              <a:t>Spoljni </a:t>
            </a:r>
            <a:r>
              <a:rPr lang="sr-Latn-CS" sz="2400" dirty="0" err="1" smtClean="0">
                <a:solidFill>
                  <a:prstClr val="black"/>
                </a:solidFill>
              </a:rPr>
              <a:t>miometrijum</a:t>
            </a:r>
            <a:endParaRPr lang="sr-Latn-CS" sz="2400" dirty="0" smtClean="0">
              <a:solidFill>
                <a:prstClr val="black"/>
              </a:solidFill>
            </a:endParaRPr>
          </a:p>
          <a:p>
            <a:r>
              <a:rPr lang="sr-Latn-CS" sz="2400" dirty="0" smtClean="0">
                <a:solidFill>
                  <a:prstClr val="black"/>
                </a:solidFill>
              </a:rPr>
              <a:t>Deblja spoljna </a:t>
            </a:r>
            <a:r>
              <a:rPr lang="sr-Latn-CS" sz="2400" dirty="0" err="1" smtClean="0">
                <a:solidFill>
                  <a:prstClr val="black"/>
                </a:solidFill>
              </a:rPr>
              <a:t>hipodenzna</a:t>
            </a:r>
            <a:r>
              <a:rPr lang="sr-Latn-CS" sz="2400" dirty="0" smtClean="0">
                <a:solidFill>
                  <a:prstClr val="black"/>
                </a:solidFill>
              </a:rPr>
              <a:t> zona</a:t>
            </a:r>
          </a:p>
          <a:p>
            <a:endParaRPr lang="sr-Latn-C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Sličniji </a:t>
            </a:r>
            <a:r>
              <a:rPr lang="sr-Latn-CS" dirty="0" err="1" smtClean="0"/>
              <a:t>endometrijumu</a:t>
            </a:r>
            <a:r>
              <a:rPr lang="sr-Latn-CS" dirty="0" smtClean="0"/>
              <a:t> nego </a:t>
            </a:r>
            <a:r>
              <a:rPr lang="sr-Latn-CS" dirty="0" err="1" smtClean="0"/>
              <a:t>spoljnem</a:t>
            </a:r>
            <a:r>
              <a:rPr lang="sr-Latn-CS" dirty="0" smtClean="0"/>
              <a:t> </a:t>
            </a:r>
            <a:r>
              <a:rPr lang="sr-Latn-CS" dirty="0" err="1" smtClean="0"/>
              <a:t>miometrijumu</a:t>
            </a:r>
            <a:endParaRPr lang="sr-Latn-CS" dirty="0" smtClean="0"/>
          </a:p>
          <a:p>
            <a:r>
              <a:rPr lang="sr-Latn-CS" dirty="0" smtClean="0"/>
              <a:t>Kao i </a:t>
            </a:r>
            <a:r>
              <a:rPr lang="sr-Latn-CS" dirty="0" err="1" smtClean="0"/>
              <a:t>endometrijum</a:t>
            </a:r>
            <a:r>
              <a:rPr lang="sr-Latn-CS" dirty="0" smtClean="0"/>
              <a:t>, JZ je </a:t>
            </a:r>
            <a:r>
              <a:rPr lang="sr-Latn-CS" dirty="0" err="1" smtClean="0"/>
              <a:t>poreklomMullerovih</a:t>
            </a:r>
            <a:r>
              <a:rPr lang="sr-Latn-CS" dirty="0" smtClean="0"/>
              <a:t> kanala, a </a:t>
            </a:r>
            <a:r>
              <a:rPr lang="sr-Latn-CS" dirty="0" err="1" smtClean="0"/>
              <a:t>spoljnji</a:t>
            </a:r>
            <a:r>
              <a:rPr lang="sr-Latn-CS" dirty="0" smtClean="0"/>
              <a:t> </a:t>
            </a:r>
            <a:r>
              <a:rPr lang="sr-Latn-CS" dirty="0" err="1" smtClean="0"/>
              <a:t>miometrijum</a:t>
            </a:r>
            <a:r>
              <a:rPr lang="sr-Latn-CS" dirty="0" smtClean="0"/>
              <a:t> je ne-</a:t>
            </a:r>
            <a:r>
              <a:rPr lang="sr-Latn-CS" dirty="0" err="1" smtClean="0"/>
              <a:t>Mullerovog</a:t>
            </a:r>
            <a:r>
              <a:rPr lang="sr-Latn-CS" dirty="0" smtClean="0"/>
              <a:t> porekla (</a:t>
            </a:r>
            <a:r>
              <a:rPr lang="sr-Latn-CS" dirty="0" err="1" smtClean="0"/>
              <a:t>Noe</a:t>
            </a:r>
            <a:r>
              <a:rPr lang="sr-Latn-CS" dirty="0" smtClean="0"/>
              <a:t>, 1999.)</a:t>
            </a:r>
          </a:p>
          <a:p>
            <a:r>
              <a:rPr lang="sr-Latn-CS" dirty="0" smtClean="0"/>
              <a:t>JZ a ne i spoljni </a:t>
            </a:r>
            <a:r>
              <a:rPr lang="sr-Latn-CS" dirty="0" err="1" smtClean="0"/>
              <a:t>miometrijum</a:t>
            </a:r>
            <a:r>
              <a:rPr lang="sr-Latn-CS" dirty="0" smtClean="0"/>
              <a:t>, podleže  cikličnim promenama</a:t>
            </a:r>
          </a:p>
          <a:p>
            <a:r>
              <a:rPr lang="sr-Latn-CS" dirty="0" smtClean="0"/>
              <a:t>Materična </a:t>
            </a:r>
            <a:r>
              <a:rPr lang="sr-Latn-CS" dirty="0" err="1" smtClean="0"/>
              <a:t>peristaltička</a:t>
            </a:r>
            <a:r>
              <a:rPr lang="sr-Latn-CS" dirty="0" smtClean="0"/>
              <a:t> aktivnost potiče ekskluzivno od JZ, dok je spoljni </a:t>
            </a:r>
            <a:r>
              <a:rPr lang="sr-Latn-CS" dirty="0" err="1" smtClean="0"/>
              <a:t>miometrijum</a:t>
            </a:r>
            <a:r>
              <a:rPr lang="sr-Latn-CS" dirty="0" smtClean="0"/>
              <a:t> miran tokom celog ciklusa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0604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5000625" cy="428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664575"/>
            <a:ext cx="8128035" cy="11079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4BACC6">
                    <a:lumMod val="50000"/>
                  </a:srgbClr>
                </a:solidFill>
                <a:latin typeface="Copperplate"/>
                <a:cs typeface="Copperplate"/>
              </a:rPr>
              <a:t>Decreased pregnancy rate is linked to abnormal</a:t>
            </a:r>
          </a:p>
          <a:p>
            <a:r>
              <a:rPr lang="en-US" sz="2400" dirty="0" smtClean="0">
                <a:solidFill>
                  <a:srgbClr val="4BACC6">
                    <a:lumMod val="50000"/>
                  </a:srgbClr>
                </a:solidFill>
                <a:latin typeface="Copperplate"/>
                <a:cs typeface="Copperplate"/>
              </a:rPr>
              <a:t>Uterine peristalsis caused by intramural fibroids</a:t>
            </a:r>
          </a:p>
          <a:p>
            <a:r>
              <a:rPr lang="en-US" i="1" dirty="0" smtClean="0">
                <a:solidFill>
                  <a:srgbClr val="4BACC6">
                    <a:lumMod val="50000"/>
                  </a:srgbClr>
                </a:solidFill>
                <a:latin typeface="Copperplate"/>
                <a:cs typeface="Copperplate"/>
              </a:rPr>
              <a:t>O. Yoshino, T. Hayashi et al. Hum </a:t>
            </a:r>
            <a:r>
              <a:rPr lang="en-US" i="1" dirty="0" err="1" smtClean="0">
                <a:solidFill>
                  <a:srgbClr val="4BACC6">
                    <a:lumMod val="50000"/>
                  </a:srgbClr>
                </a:solidFill>
                <a:latin typeface="Copperplate"/>
                <a:cs typeface="Copperplate"/>
              </a:rPr>
              <a:t>Reprod</a:t>
            </a:r>
            <a:r>
              <a:rPr lang="en-US" i="1" dirty="0" smtClean="0">
                <a:solidFill>
                  <a:srgbClr val="4BACC6">
                    <a:lumMod val="50000"/>
                  </a:srgbClr>
                </a:solidFill>
                <a:latin typeface="Copperplate"/>
                <a:cs typeface="Copperplate"/>
              </a:rPr>
              <a:t> 2010, 25: 3475-79.</a:t>
            </a:r>
            <a:endParaRPr lang="en-US" i="1" dirty="0">
              <a:solidFill>
                <a:srgbClr val="4BACC6">
                  <a:lumMod val="50000"/>
                </a:srgbClr>
              </a:solidFill>
              <a:latin typeface="Copperplate"/>
              <a:cs typeface="Copperplat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5896" y="2008859"/>
            <a:ext cx="7625856" cy="378565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Methods: 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solidFill>
                  <a:prstClr val="white"/>
                </a:solidFill>
              </a:rPr>
              <a:t>	presence </a:t>
            </a:r>
            <a:r>
              <a:rPr lang="en-US" sz="2400" dirty="0" smtClean="0">
                <a:solidFill>
                  <a:srgbClr val="FF0000"/>
                </a:solidFill>
              </a:rPr>
              <a:t>intramural fibroids</a:t>
            </a:r>
            <a:r>
              <a:rPr lang="en-US" sz="2400" dirty="0" smtClean="0">
                <a:solidFill>
                  <a:prstClr val="white"/>
                </a:solidFill>
              </a:rPr>
              <a:t>, exclusion </a:t>
            </a:r>
            <a:r>
              <a:rPr lang="en-US" sz="2400" dirty="0" err="1" smtClean="0">
                <a:solidFill>
                  <a:prstClr val="white"/>
                </a:solidFill>
              </a:rPr>
              <a:t>submucosal</a:t>
            </a:r>
            <a:endParaRPr lang="en-US" sz="2400" dirty="0" smtClean="0">
              <a:solidFill>
                <a:prstClr val="white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2400" dirty="0" smtClean="0">
                <a:solidFill>
                  <a:prstClr val="white"/>
                </a:solidFill>
              </a:rPr>
              <a:t>	no other fertility factors except endometriosis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solidFill>
                  <a:prstClr val="white"/>
                </a:solidFill>
              </a:rPr>
              <a:t>	regular menstrual cycles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solidFill>
                  <a:prstClr val="white"/>
                </a:solidFill>
              </a:rPr>
              <a:t>	cine MRI in </a:t>
            </a:r>
            <a:r>
              <a:rPr lang="en-US" sz="2400" dirty="0" err="1" smtClean="0">
                <a:solidFill>
                  <a:prstClr val="white"/>
                </a:solidFill>
              </a:rPr>
              <a:t>luteal</a:t>
            </a:r>
            <a:r>
              <a:rPr lang="en-US" sz="2400" dirty="0" smtClean="0">
                <a:solidFill>
                  <a:prstClr val="white"/>
                </a:solidFill>
              </a:rPr>
              <a:t> phase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	</a:t>
            </a:r>
            <a:r>
              <a:rPr lang="en-US" sz="2400" dirty="0" err="1" smtClean="0">
                <a:solidFill>
                  <a:prstClr val="white"/>
                </a:solidFill>
              </a:rPr>
              <a:t>Nb</a:t>
            </a:r>
            <a:r>
              <a:rPr lang="en-US" sz="2400" dirty="0" smtClean="0">
                <a:solidFill>
                  <a:prstClr val="white"/>
                </a:solidFill>
              </a:rPr>
              <a:t> = 51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	evaluation uterine peristalsis: 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			low peristalsis: 	0 - 1 time /3min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			high peristalsis:	&gt; 2 times /3min</a:t>
            </a:r>
          </a:p>
          <a:p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577537" y="5213186"/>
            <a:ext cx="132897" cy="886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5000625" cy="428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664575"/>
            <a:ext cx="8128035" cy="1107996"/>
          </a:xfrm>
          <a:prstGeom prst="rect">
            <a:avLst/>
          </a:prstGeom>
          <a:noFill/>
          <a:ln>
            <a:solidFill>
              <a:srgbClr val="215968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15968"/>
                </a:solidFill>
                <a:latin typeface="Copperplate"/>
                <a:cs typeface="Copperplate"/>
              </a:rPr>
              <a:t>Decreased pregnancy rate is linked to abnormal</a:t>
            </a:r>
          </a:p>
          <a:p>
            <a:r>
              <a:rPr lang="en-US" sz="2400" dirty="0" smtClean="0">
                <a:solidFill>
                  <a:srgbClr val="215968"/>
                </a:solidFill>
                <a:latin typeface="Copperplate"/>
                <a:cs typeface="Copperplate"/>
              </a:rPr>
              <a:t>Uterine peristalsis caused by intramural fibroids</a:t>
            </a:r>
          </a:p>
          <a:p>
            <a:r>
              <a:rPr lang="en-US" i="1" dirty="0" smtClean="0">
                <a:solidFill>
                  <a:srgbClr val="215968"/>
                </a:solidFill>
                <a:latin typeface="Copperplate"/>
                <a:cs typeface="Copperplate"/>
              </a:rPr>
              <a:t>O. Yoshino, T. Hayashi et al. Hum </a:t>
            </a:r>
            <a:r>
              <a:rPr lang="en-US" i="1" dirty="0" err="1" smtClean="0">
                <a:solidFill>
                  <a:srgbClr val="215968"/>
                </a:solidFill>
                <a:latin typeface="Copperplate"/>
                <a:cs typeface="Copperplate"/>
              </a:rPr>
              <a:t>Reprod</a:t>
            </a:r>
            <a:r>
              <a:rPr lang="en-US" i="1" dirty="0" smtClean="0">
                <a:solidFill>
                  <a:srgbClr val="215968"/>
                </a:solidFill>
                <a:latin typeface="Copperplate"/>
                <a:cs typeface="Copperplate"/>
              </a:rPr>
              <a:t> 2010, 25: 3475-79.</a:t>
            </a:r>
            <a:endParaRPr lang="en-US" i="1" dirty="0">
              <a:solidFill>
                <a:srgbClr val="215968"/>
              </a:solidFill>
              <a:latin typeface="Copperplate"/>
              <a:cs typeface="Copperplate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577537" y="5213186"/>
            <a:ext cx="132897" cy="886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84381" y="2077985"/>
          <a:ext cx="733836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393"/>
                <a:gridCol w="2322591"/>
                <a:gridCol w="2175376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 peristalsis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 peristalsis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  (57%)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22 (43%)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endometriosis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 endometriosis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Nb</a:t>
                      </a:r>
                      <a:r>
                        <a:rPr lang="en-US" sz="2000" dirty="0" smtClean="0"/>
                        <a:t> fibroids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2.8</a:t>
                      </a:r>
                      <a:r>
                        <a:rPr lang="en-US" sz="2000" baseline="0" dirty="0" smtClean="0"/>
                        <a:t> ( 2.8)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 (+ 3.0)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Max. diam.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 ( 17)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58 ( 21)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Deformation cav.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deformation cav.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Pregnancy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 (34%)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 (0%)*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84381" y="5626701"/>
            <a:ext cx="1329135" cy="3693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* P &lt; 0.005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Group 21"/>
          <p:cNvGrpSpPr/>
          <p:nvPr/>
        </p:nvGrpSpPr>
        <p:grpSpPr>
          <a:xfrm>
            <a:off x="1169615" y="5175713"/>
            <a:ext cx="7353126" cy="905255"/>
            <a:chOff x="1169615" y="5175713"/>
            <a:chExt cx="7353126" cy="905255"/>
          </a:xfrm>
        </p:grpSpPr>
        <p:sp>
          <p:nvSpPr>
            <p:cNvPr id="20" name="Rectangle 19"/>
            <p:cNvSpPr/>
            <p:nvPr/>
          </p:nvSpPr>
          <p:spPr>
            <a:xfrm>
              <a:off x="1184381" y="5175713"/>
              <a:ext cx="7338360" cy="4684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69615" y="5675492"/>
              <a:ext cx="1650739" cy="405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96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5000625" cy="428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42910" y="2057123"/>
            <a:ext cx="8001000" cy="3493264"/>
          </a:xfrm>
          <a:prstGeom prst="rect">
            <a:avLst/>
          </a:prstGeom>
          <a:solidFill>
            <a:srgbClr val="215968"/>
          </a:solidFill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>
              <a:spcAft>
                <a:spcPts val="3000"/>
              </a:spcAft>
              <a:defRPr/>
            </a:pPr>
            <a:r>
              <a:rPr lang="nl-BE" sz="2800" dirty="0">
                <a:solidFill>
                  <a:prstClr val="white"/>
                </a:solidFill>
                <a:latin typeface="Calibri" charset="0"/>
              </a:rPr>
              <a:t>A plausibel mechanism for intramural fibroids not distorting the cavity  has been seen in a possible </a:t>
            </a:r>
            <a:r>
              <a:rPr lang="nl-BE" sz="2800" i="1" u="sng" dirty="0">
                <a:solidFill>
                  <a:prstClr val="white"/>
                </a:solidFill>
                <a:latin typeface="Calibri" charset="0"/>
              </a:rPr>
              <a:t>disruption of the junctional zone </a:t>
            </a:r>
            <a:r>
              <a:rPr lang="nl-BE" sz="2800" dirty="0">
                <a:solidFill>
                  <a:prstClr val="white"/>
                </a:solidFill>
                <a:latin typeface="Calibri" charset="0"/>
              </a:rPr>
              <a:t>within the myometrial layer </a:t>
            </a:r>
            <a:r>
              <a:rPr lang="nl-BE" sz="2800" dirty="0">
                <a:solidFill>
                  <a:srgbClr val="FF0000"/>
                </a:solidFill>
                <a:latin typeface="Calibri" charset="0"/>
              </a:rPr>
              <a:t>at the intial stages of embryo invasion and placentation.  </a:t>
            </a:r>
          </a:p>
          <a:p>
            <a:pPr>
              <a:spcAft>
                <a:spcPts val="3000"/>
              </a:spcAft>
              <a:defRPr/>
            </a:pPr>
            <a:r>
              <a:rPr lang="nl-BE" sz="2800" dirty="0">
                <a:solidFill>
                  <a:prstClr val="white"/>
                </a:solidFill>
                <a:latin typeface="Calibri" charset="0"/>
              </a:rPr>
              <a:t>(Horne AW, Critchley HO, Semin reprod Med, 2007,25: 483)</a:t>
            </a:r>
            <a:endParaRPr lang="nl-NL" sz="2800" dirty="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764405" y="840645"/>
            <a:ext cx="4585082" cy="5232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nl-BE" sz="2800" dirty="0">
                <a:solidFill>
                  <a:srgbClr val="215968"/>
                </a:solidFill>
                <a:latin typeface="Calibri" charset="0"/>
              </a:rPr>
              <a:t>Effect of intramural </a:t>
            </a:r>
            <a:r>
              <a:rPr lang="nl-BE" sz="2800" dirty="0" smtClean="0">
                <a:solidFill>
                  <a:srgbClr val="215968"/>
                </a:solidFill>
                <a:latin typeface="Calibri" charset="0"/>
              </a:rPr>
              <a:t>myoma</a:t>
            </a:r>
            <a:endParaRPr lang="nl-NL" sz="2800" dirty="0">
              <a:solidFill>
                <a:srgbClr val="215968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36"/>
          <p:cNvGrpSpPr>
            <a:grpSpLocks/>
          </p:cNvGrpSpPr>
          <p:nvPr/>
        </p:nvGrpSpPr>
        <p:grpSpPr bwMode="auto">
          <a:xfrm>
            <a:off x="0" y="5994400"/>
            <a:ext cx="9144000" cy="863600"/>
            <a:chOff x="0" y="5994586"/>
            <a:chExt cx="9144000" cy="863438"/>
          </a:xfrm>
        </p:grpSpPr>
        <p:sp>
          <p:nvSpPr>
            <p:cNvPr id="2" name="Tekstvak 1"/>
            <p:cNvSpPr txBox="1"/>
            <p:nvPr/>
          </p:nvSpPr>
          <p:spPr>
            <a:xfrm>
              <a:off x="0" y="6212033"/>
              <a:ext cx="9144000" cy="6459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en-US" dirty="0">
                  <a:solidFill>
                    <a:prstClr val="white"/>
                  </a:solidFill>
                </a:rPr>
                <a:t>.</a:t>
              </a:r>
            </a:p>
          </p:txBody>
        </p:sp>
        <p:sp>
          <p:nvSpPr>
            <p:cNvPr id="108551" name="Rectangle 2051"/>
            <p:cNvSpPr>
              <a:spLocks noChangeAspect="1" noChangeArrowheads="1"/>
            </p:cNvSpPr>
            <p:nvPr/>
          </p:nvSpPr>
          <p:spPr bwMode="auto">
            <a:xfrm>
              <a:off x="642910" y="6245036"/>
              <a:ext cx="4547918" cy="6129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762000" eaLnBrk="0" hangingPunct="0"/>
              <a:r>
                <a:rPr lang="nl-NL">
                  <a:solidFill>
                    <a:prstClr val="black"/>
                  </a:solidFill>
                  <a:latin typeface="Calibri" charset="0"/>
                </a:rPr>
                <a:t>L.I.F.E. </a:t>
              </a:r>
              <a:endParaRPr lang="nl-NL" sz="1600">
                <a:solidFill>
                  <a:prstClr val="black"/>
                </a:solidFill>
                <a:latin typeface="Calibri" charset="0"/>
              </a:endParaRPr>
            </a:p>
            <a:p>
              <a:pPr defTabSz="762000" eaLnBrk="0" hangingPunct="0"/>
              <a:r>
                <a:rPr lang="nl-NL" sz="1600">
                  <a:solidFill>
                    <a:prstClr val="black"/>
                  </a:solidFill>
                  <a:latin typeface="Calibri" charset="0"/>
                </a:rPr>
                <a:t>Leuven Institute for Fertility &amp; Embryology</a:t>
              </a:r>
            </a:p>
          </p:txBody>
        </p:sp>
        <p:grpSp>
          <p:nvGrpSpPr>
            <p:cNvPr id="4" name="Group 2052"/>
            <p:cNvGrpSpPr>
              <a:grpSpLocks noChangeAspect="1"/>
            </p:cNvGrpSpPr>
            <p:nvPr/>
          </p:nvGrpSpPr>
          <p:grpSpPr bwMode="auto">
            <a:xfrm>
              <a:off x="142844" y="5994586"/>
              <a:ext cx="406354" cy="792000"/>
              <a:chOff x="3144" y="3573"/>
              <a:chExt cx="385" cy="747"/>
            </a:xfrm>
          </p:grpSpPr>
          <p:sp>
            <p:nvSpPr>
              <p:cNvPr id="108553" name="Freeform 2053"/>
              <p:cNvSpPr>
                <a:spLocks/>
              </p:cNvSpPr>
              <p:nvPr/>
            </p:nvSpPr>
            <p:spPr bwMode="auto">
              <a:xfrm>
                <a:off x="3144" y="3573"/>
                <a:ext cx="170" cy="747"/>
              </a:xfrm>
              <a:custGeom>
                <a:avLst/>
                <a:gdLst>
                  <a:gd name="T0" fmla="*/ 0 w 170"/>
                  <a:gd name="T1" fmla="*/ 666 h 747"/>
                  <a:gd name="T2" fmla="*/ 107 w 170"/>
                  <a:gd name="T3" fmla="*/ 746 h 747"/>
                  <a:gd name="T4" fmla="*/ 169 w 170"/>
                  <a:gd name="T5" fmla="*/ 725 h 747"/>
                  <a:gd name="T6" fmla="*/ 169 w 170"/>
                  <a:gd name="T7" fmla="*/ 555 h 747"/>
                  <a:gd name="T8" fmla="*/ 111 w 170"/>
                  <a:gd name="T9" fmla="*/ 564 h 747"/>
                  <a:gd name="T10" fmla="*/ 111 w 170"/>
                  <a:gd name="T11" fmla="*/ 85 h 747"/>
                  <a:gd name="T12" fmla="*/ 82 w 170"/>
                  <a:gd name="T13" fmla="*/ 0 h 747"/>
                  <a:gd name="T14" fmla="*/ 57 w 170"/>
                  <a:gd name="T15" fmla="*/ 114 h 747"/>
                  <a:gd name="T16" fmla="*/ 57 w 170"/>
                  <a:gd name="T17" fmla="*/ 288 h 747"/>
                  <a:gd name="T18" fmla="*/ 45 w 170"/>
                  <a:gd name="T19" fmla="*/ 290 h 747"/>
                  <a:gd name="T20" fmla="*/ 45 w 170"/>
                  <a:gd name="T21" fmla="*/ 254 h 747"/>
                  <a:gd name="T22" fmla="*/ 19 w 170"/>
                  <a:gd name="T23" fmla="*/ 194 h 747"/>
                  <a:gd name="T24" fmla="*/ 0 w 170"/>
                  <a:gd name="T25" fmla="*/ 272 h 747"/>
                  <a:gd name="T26" fmla="*/ 0 w 170"/>
                  <a:gd name="T27" fmla="*/ 274 h 747"/>
                  <a:gd name="T28" fmla="*/ 0 w 170"/>
                  <a:gd name="T29" fmla="*/ 666 h 7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0"/>
                  <a:gd name="T46" fmla="*/ 0 h 747"/>
                  <a:gd name="T47" fmla="*/ 170 w 170"/>
                  <a:gd name="T48" fmla="*/ 747 h 7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0" h="747">
                    <a:moveTo>
                      <a:pt x="0" y="666"/>
                    </a:moveTo>
                    <a:lnTo>
                      <a:pt x="107" y="746"/>
                    </a:lnTo>
                    <a:lnTo>
                      <a:pt x="169" y="725"/>
                    </a:lnTo>
                    <a:lnTo>
                      <a:pt x="169" y="555"/>
                    </a:lnTo>
                    <a:lnTo>
                      <a:pt x="111" y="564"/>
                    </a:lnTo>
                    <a:lnTo>
                      <a:pt x="111" y="85"/>
                    </a:lnTo>
                    <a:lnTo>
                      <a:pt x="82" y="0"/>
                    </a:lnTo>
                    <a:lnTo>
                      <a:pt x="57" y="114"/>
                    </a:lnTo>
                    <a:lnTo>
                      <a:pt x="57" y="288"/>
                    </a:lnTo>
                    <a:lnTo>
                      <a:pt x="45" y="290"/>
                    </a:lnTo>
                    <a:lnTo>
                      <a:pt x="45" y="254"/>
                    </a:lnTo>
                    <a:lnTo>
                      <a:pt x="19" y="194"/>
                    </a:lnTo>
                    <a:lnTo>
                      <a:pt x="0" y="272"/>
                    </a:lnTo>
                    <a:lnTo>
                      <a:pt x="0" y="274"/>
                    </a:lnTo>
                    <a:lnTo>
                      <a:pt x="0" y="666"/>
                    </a:lnTo>
                  </a:path>
                </a:pathLst>
              </a:custGeom>
              <a:solidFill>
                <a:srgbClr val="0066CC"/>
              </a:solidFill>
              <a:ln w="12700" cap="rnd">
                <a:solidFill>
                  <a:srgbClr val="A2C1FE"/>
                </a:solidFill>
                <a:round/>
                <a:headEnd/>
                <a:tailEnd/>
              </a:ln>
              <a:effectLst>
                <a:prstShdw prst="shdw17" dist="17961" dir="2700000">
                  <a:srgbClr val="617498">
                    <a:alpha val="74997"/>
                  </a:srgbClr>
                </a:prst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Rockwell" charset="0"/>
                </a:endParaRPr>
              </a:p>
            </p:txBody>
          </p:sp>
          <p:sp>
            <p:nvSpPr>
              <p:cNvPr id="108554" name="Freeform 2054"/>
              <p:cNvSpPr>
                <a:spLocks/>
              </p:cNvSpPr>
              <p:nvPr/>
            </p:nvSpPr>
            <p:spPr bwMode="auto">
              <a:xfrm>
                <a:off x="3266" y="3663"/>
                <a:ext cx="47" cy="455"/>
              </a:xfrm>
              <a:custGeom>
                <a:avLst/>
                <a:gdLst>
                  <a:gd name="T0" fmla="*/ 0 w 47"/>
                  <a:gd name="T1" fmla="*/ 454 h 455"/>
                  <a:gd name="T2" fmla="*/ 46 w 47"/>
                  <a:gd name="T3" fmla="*/ 448 h 455"/>
                  <a:gd name="T4" fmla="*/ 46 w 47"/>
                  <a:gd name="T5" fmla="*/ 94 h 455"/>
                  <a:gd name="T6" fmla="*/ 21 w 47"/>
                  <a:gd name="T7" fmla="*/ 0 h 455"/>
                  <a:gd name="T8" fmla="*/ 0 w 47"/>
                  <a:gd name="T9" fmla="*/ 107 h 455"/>
                  <a:gd name="T10" fmla="*/ 0 w 47"/>
                  <a:gd name="T11" fmla="*/ 454 h 4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455"/>
                  <a:gd name="T20" fmla="*/ 47 w 47"/>
                  <a:gd name="T21" fmla="*/ 455 h 4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455">
                    <a:moveTo>
                      <a:pt x="0" y="454"/>
                    </a:moveTo>
                    <a:lnTo>
                      <a:pt x="46" y="448"/>
                    </a:lnTo>
                    <a:lnTo>
                      <a:pt x="46" y="94"/>
                    </a:lnTo>
                    <a:lnTo>
                      <a:pt x="21" y="0"/>
                    </a:lnTo>
                    <a:lnTo>
                      <a:pt x="0" y="107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66CC"/>
              </a:solidFill>
              <a:ln w="12700" cap="rnd">
                <a:solidFill>
                  <a:srgbClr val="A2C1FE"/>
                </a:solidFill>
                <a:round/>
                <a:headEnd/>
                <a:tailEnd/>
              </a:ln>
              <a:effectLst>
                <a:prstShdw prst="shdw17" dist="17961" dir="2700000">
                  <a:srgbClr val="617498">
                    <a:alpha val="74997"/>
                  </a:srgbClr>
                </a:prst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Rockwell" charset="0"/>
                </a:endParaRPr>
              </a:p>
            </p:txBody>
          </p:sp>
          <p:sp>
            <p:nvSpPr>
              <p:cNvPr id="108555" name="Freeform 2055"/>
              <p:cNvSpPr>
                <a:spLocks/>
              </p:cNvSpPr>
              <p:nvPr/>
            </p:nvSpPr>
            <p:spPr bwMode="auto">
              <a:xfrm>
                <a:off x="3325" y="3882"/>
                <a:ext cx="204" cy="418"/>
              </a:xfrm>
              <a:custGeom>
                <a:avLst/>
                <a:gdLst>
                  <a:gd name="T0" fmla="*/ 0 w 204"/>
                  <a:gd name="T1" fmla="*/ 0 h 418"/>
                  <a:gd name="T2" fmla="*/ 0 w 204"/>
                  <a:gd name="T3" fmla="*/ 417 h 418"/>
                  <a:gd name="T4" fmla="*/ 37 w 204"/>
                  <a:gd name="T5" fmla="*/ 406 h 418"/>
                  <a:gd name="T6" fmla="*/ 37 w 204"/>
                  <a:gd name="T7" fmla="*/ 157 h 418"/>
                  <a:gd name="T8" fmla="*/ 203 w 204"/>
                  <a:gd name="T9" fmla="*/ 157 h 418"/>
                  <a:gd name="T10" fmla="*/ 201 w 204"/>
                  <a:gd name="T11" fmla="*/ 106 h 418"/>
                  <a:gd name="T12" fmla="*/ 37 w 204"/>
                  <a:gd name="T13" fmla="*/ 93 h 418"/>
                  <a:gd name="T14" fmla="*/ 36 w 204"/>
                  <a:gd name="T15" fmla="*/ 74 h 418"/>
                  <a:gd name="T16" fmla="*/ 199 w 204"/>
                  <a:gd name="T17" fmla="*/ 88 h 418"/>
                  <a:gd name="T18" fmla="*/ 148 w 204"/>
                  <a:gd name="T19" fmla="*/ 21 h 418"/>
                  <a:gd name="T20" fmla="*/ 0 w 204"/>
                  <a:gd name="T21" fmla="*/ 0 h 4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418"/>
                  <a:gd name="T35" fmla="*/ 204 w 204"/>
                  <a:gd name="T36" fmla="*/ 418 h 4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418">
                    <a:moveTo>
                      <a:pt x="0" y="0"/>
                    </a:moveTo>
                    <a:lnTo>
                      <a:pt x="0" y="417"/>
                    </a:lnTo>
                    <a:lnTo>
                      <a:pt x="37" y="406"/>
                    </a:lnTo>
                    <a:lnTo>
                      <a:pt x="37" y="157"/>
                    </a:lnTo>
                    <a:lnTo>
                      <a:pt x="203" y="157"/>
                    </a:lnTo>
                    <a:lnTo>
                      <a:pt x="201" y="106"/>
                    </a:lnTo>
                    <a:lnTo>
                      <a:pt x="37" y="93"/>
                    </a:lnTo>
                    <a:lnTo>
                      <a:pt x="36" y="74"/>
                    </a:lnTo>
                    <a:lnTo>
                      <a:pt x="199" y="88"/>
                    </a:lnTo>
                    <a:lnTo>
                      <a:pt x="148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CC"/>
              </a:solidFill>
              <a:ln w="12700" cap="rnd">
                <a:solidFill>
                  <a:srgbClr val="A2C1FE"/>
                </a:solidFill>
                <a:round/>
                <a:headEnd/>
                <a:tailEnd/>
              </a:ln>
              <a:effectLst>
                <a:prstShdw prst="shdw17" dist="17961" dir="2700000">
                  <a:srgbClr val="617498">
                    <a:alpha val="74997"/>
                  </a:srgbClr>
                </a:prst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Rockwell" charset="0"/>
                </a:endParaRPr>
              </a:p>
            </p:txBody>
          </p:sp>
          <p:sp>
            <p:nvSpPr>
              <p:cNvPr id="108556" name="Freeform 2056"/>
              <p:cNvSpPr>
                <a:spLocks/>
              </p:cNvSpPr>
              <p:nvPr/>
            </p:nvSpPr>
            <p:spPr bwMode="auto">
              <a:xfrm>
                <a:off x="3378" y="4056"/>
                <a:ext cx="151" cy="227"/>
              </a:xfrm>
              <a:custGeom>
                <a:avLst/>
                <a:gdLst>
                  <a:gd name="T0" fmla="*/ 150 w 151"/>
                  <a:gd name="T1" fmla="*/ 0 h 227"/>
                  <a:gd name="T2" fmla="*/ 0 w 151"/>
                  <a:gd name="T3" fmla="*/ 4 h 227"/>
                  <a:gd name="T4" fmla="*/ 0 w 151"/>
                  <a:gd name="T5" fmla="*/ 226 h 227"/>
                  <a:gd name="T6" fmla="*/ 150 w 151"/>
                  <a:gd name="T7" fmla="*/ 185 h 227"/>
                  <a:gd name="T8" fmla="*/ 150 w 151"/>
                  <a:gd name="T9" fmla="*/ 130 h 227"/>
                  <a:gd name="T10" fmla="*/ 36 w 151"/>
                  <a:gd name="T11" fmla="*/ 151 h 227"/>
                  <a:gd name="T12" fmla="*/ 36 w 151"/>
                  <a:gd name="T13" fmla="*/ 130 h 227"/>
                  <a:gd name="T14" fmla="*/ 148 w 151"/>
                  <a:gd name="T15" fmla="*/ 112 h 227"/>
                  <a:gd name="T16" fmla="*/ 148 w 151"/>
                  <a:gd name="T17" fmla="*/ 63 h 227"/>
                  <a:gd name="T18" fmla="*/ 34 w 151"/>
                  <a:gd name="T19" fmla="*/ 74 h 227"/>
                  <a:gd name="T20" fmla="*/ 34 w 151"/>
                  <a:gd name="T21" fmla="*/ 55 h 227"/>
                  <a:gd name="T22" fmla="*/ 150 w 151"/>
                  <a:gd name="T23" fmla="*/ 47 h 227"/>
                  <a:gd name="T24" fmla="*/ 150 w 151"/>
                  <a:gd name="T25" fmla="*/ 0 h 2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1"/>
                  <a:gd name="T40" fmla="*/ 0 h 227"/>
                  <a:gd name="T41" fmla="*/ 151 w 151"/>
                  <a:gd name="T42" fmla="*/ 227 h 2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1" h="227">
                    <a:moveTo>
                      <a:pt x="150" y="0"/>
                    </a:moveTo>
                    <a:lnTo>
                      <a:pt x="0" y="4"/>
                    </a:lnTo>
                    <a:lnTo>
                      <a:pt x="0" y="226"/>
                    </a:lnTo>
                    <a:lnTo>
                      <a:pt x="150" y="185"/>
                    </a:lnTo>
                    <a:lnTo>
                      <a:pt x="150" y="130"/>
                    </a:lnTo>
                    <a:lnTo>
                      <a:pt x="36" y="151"/>
                    </a:lnTo>
                    <a:lnTo>
                      <a:pt x="36" y="130"/>
                    </a:lnTo>
                    <a:lnTo>
                      <a:pt x="148" y="112"/>
                    </a:lnTo>
                    <a:lnTo>
                      <a:pt x="148" y="63"/>
                    </a:lnTo>
                    <a:lnTo>
                      <a:pt x="34" y="74"/>
                    </a:lnTo>
                    <a:lnTo>
                      <a:pt x="34" y="55"/>
                    </a:lnTo>
                    <a:lnTo>
                      <a:pt x="150" y="47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0066CC"/>
              </a:solidFill>
              <a:ln w="12700" cap="rnd">
                <a:solidFill>
                  <a:srgbClr val="A2C1FE"/>
                </a:solidFill>
                <a:round/>
                <a:headEnd/>
                <a:tailEnd/>
              </a:ln>
              <a:effectLst>
                <a:prstShdw prst="shdw17" dist="17961" dir="2700000">
                  <a:srgbClr val="617498">
                    <a:alpha val="74997"/>
                  </a:srgbClr>
                </a:prst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Rockwell" charset="0"/>
                </a:endParaRPr>
              </a:p>
            </p:txBody>
          </p:sp>
        </p:grpSp>
      </p:grpSp>
      <p:sp>
        <p:nvSpPr>
          <p:cNvPr id="12" name="Rechthoek 11"/>
          <p:cNvSpPr/>
          <p:nvPr/>
        </p:nvSpPr>
        <p:spPr>
          <a:xfrm>
            <a:off x="0" y="0"/>
            <a:ext cx="5000625" cy="428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577537" y="5213186"/>
            <a:ext cx="132897" cy="886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9198" y="533729"/>
            <a:ext cx="8010359" cy="1477327"/>
          </a:xfrm>
          <a:prstGeom prst="rect">
            <a:avLst/>
          </a:prstGeom>
          <a:ln>
            <a:solidFill>
              <a:srgbClr val="215968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opperplate"/>
                <a:cs typeface="Copperplate"/>
              </a:rPr>
              <a:t>Differential infiltration of macrophages and prostaglandin production by different uterine </a:t>
            </a:r>
            <a:r>
              <a:rPr lang="en-US" sz="2400" b="1" dirty="0" err="1" smtClean="0">
                <a:solidFill>
                  <a:prstClr val="black"/>
                </a:solidFill>
                <a:latin typeface="Copperplate"/>
                <a:cs typeface="Copperplate"/>
              </a:rPr>
              <a:t>leiomyomas</a:t>
            </a:r>
            <a:endParaRPr lang="en-US" sz="2400" b="1" dirty="0" smtClean="0">
              <a:solidFill>
                <a:prstClr val="black"/>
              </a:solidFill>
              <a:latin typeface="Copperplate"/>
              <a:cs typeface="Copperplate"/>
            </a:endParaRPr>
          </a:p>
          <a:p>
            <a:r>
              <a:rPr lang="en-US" b="1" i="1" dirty="0" err="1" smtClean="0">
                <a:solidFill>
                  <a:prstClr val="black"/>
                </a:solidFill>
                <a:latin typeface="Copperplate"/>
                <a:cs typeface="Copperplate"/>
              </a:rPr>
              <a:t>Seiyou</a:t>
            </a:r>
            <a:r>
              <a:rPr lang="en-US" b="1" i="1" dirty="0" smtClean="0">
                <a:solidFill>
                  <a:prstClr val="black"/>
                </a:solidFill>
                <a:latin typeface="Copperplate"/>
                <a:cs typeface="Copperplate"/>
              </a:rPr>
              <a:t> Miura et al. Hum </a:t>
            </a:r>
            <a:r>
              <a:rPr lang="en-US" b="1" i="1" dirty="0" err="1" smtClean="0">
                <a:solidFill>
                  <a:prstClr val="black"/>
                </a:solidFill>
                <a:latin typeface="Copperplate"/>
                <a:cs typeface="Copperplate"/>
              </a:rPr>
              <a:t>reprod</a:t>
            </a:r>
            <a:r>
              <a:rPr lang="en-US" b="1" i="1" dirty="0" smtClean="0">
                <a:solidFill>
                  <a:prstClr val="black"/>
                </a:solidFill>
                <a:latin typeface="Copperplate"/>
                <a:cs typeface="Copperplate"/>
              </a:rPr>
              <a:t> 2006, 21</a:t>
            </a:r>
            <a:endParaRPr lang="en-US" i="1" dirty="0" smtClean="0">
              <a:solidFill>
                <a:prstClr val="black"/>
              </a:solidFill>
              <a:latin typeface="Copperplate"/>
              <a:cs typeface="Copperplat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150" y="2051206"/>
            <a:ext cx="8754177" cy="3785652"/>
          </a:xfrm>
          <a:prstGeom prst="rect">
            <a:avLst/>
          </a:prstGeom>
          <a:solidFill>
            <a:srgbClr val="215968"/>
          </a:solidFill>
        </p:spPr>
        <p:txBody>
          <a:bodyPr wrap="square">
            <a:spAutoFit/>
          </a:bodyPr>
          <a:lstStyle/>
          <a:p>
            <a:pPr marL="514350" indent="-514350">
              <a:buFontTx/>
              <a:buAutoNum type="romanLcParenBoth"/>
            </a:pPr>
            <a:r>
              <a:rPr lang="en-US" sz="2400" dirty="0" smtClean="0">
                <a:solidFill>
                  <a:prstClr val="white"/>
                </a:solidFill>
              </a:rPr>
              <a:t>Besides cavity deformity, SMM nodules may also cause a strong and </a:t>
            </a:r>
            <a:r>
              <a:rPr lang="en-US" sz="2400" dirty="0" smtClean="0">
                <a:solidFill>
                  <a:srgbClr val="FF0000"/>
                </a:solidFill>
              </a:rPr>
              <a:t>diffuse inflammatory reaction </a:t>
            </a:r>
            <a:r>
              <a:rPr lang="en-US" sz="2400" dirty="0" smtClean="0">
                <a:solidFill>
                  <a:prstClr val="white"/>
                </a:solidFill>
              </a:rPr>
              <a:t>in the </a:t>
            </a:r>
            <a:r>
              <a:rPr lang="en-US" sz="2400" dirty="0" err="1" smtClean="0">
                <a:solidFill>
                  <a:prstClr val="white"/>
                </a:solidFill>
              </a:rPr>
              <a:t>autologous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endometrium</a:t>
            </a:r>
            <a:r>
              <a:rPr lang="en-US" sz="2400" dirty="0" smtClean="0">
                <a:solidFill>
                  <a:prstClr val="white"/>
                </a:solidFill>
              </a:rPr>
              <a:t>.</a:t>
            </a:r>
          </a:p>
          <a:p>
            <a:pPr marL="514350" indent="-514350">
              <a:buFontTx/>
              <a:buAutoNum type="romanLcParenBoth"/>
            </a:pPr>
            <a:r>
              <a:rPr lang="en-US" sz="2400" dirty="0" smtClean="0">
                <a:solidFill>
                  <a:prstClr val="white"/>
                </a:solidFill>
              </a:rPr>
              <a:t> (ii) Even when there is no cavity deformity, the presence of IMM nodule may also create an </a:t>
            </a:r>
            <a:r>
              <a:rPr lang="en-US" sz="2400" dirty="0" smtClean="0">
                <a:solidFill>
                  <a:srgbClr val="FF0000"/>
                </a:solidFill>
              </a:rPr>
              <a:t>inflamed </a:t>
            </a:r>
            <a:r>
              <a:rPr lang="en-US" sz="2400" dirty="0" err="1" smtClean="0">
                <a:solidFill>
                  <a:srgbClr val="FF0000"/>
                </a:solidFill>
              </a:rPr>
              <a:t>endometrium</a:t>
            </a:r>
            <a:r>
              <a:rPr lang="en-US" sz="2400" dirty="0" smtClean="0">
                <a:solidFill>
                  <a:prstClr val="white"/>
                </a:solidFill>
              </a:rPr>
              <a:t>.</a:t>
            </a:r>
          </a:p>
          <a:p>
            <a:pPr marL="514350" indent="-514350">
              <a:buFontTx/>
              <a:buAutoNum type="romanLcParenBoth"/>
            </a:pPr>
            <a:r>
              <a:rPr lang="en-US" sz="2400" dirty="0" smtClean="0">
                <a:solidFill>
                  <a:prstClr val="white"/>
                </a:solidFill>
              </a:rPr>
              <a:t>(iii) </a:t>
            </a:r>
            <a:r>
              <a:rPr lang="en-US" sz="2400" dirty="0" err="1" smtClean="0">
                <a:solidFill>
                  <a:prstClr val="white"/>
                </a:solidFill>
              </a:rPr>
              <a:t>Endometria</a:t>
            </a:r>
            <a:r>
              <a:rPr lang="en-US" sz="2400" dirty="0" smtClean="0">
                <a:solidFill>
                  <a:prstClr val="white"/>
                </a:solidFill>
              </a:rPr>
              <a:t> of control women and women with SSM display a minimal inflammatory change and may not have impaired fertility outcome. (iv) Surgical or medical treatments should be considered in infertile women who have sub- mucosal and/or intramural fibroids before resorting to ART.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5000625" cy="428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577537" y="5213186"/>
            <a:ext cx="132897" cy="886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6007" y="669092"/>
            <a:ext cx="7363060" cy="51706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3200" dirty="0" err="1" smtClean="0">
                <a:solidFill>
                  <a:srgbClr val="FFFFFF"/>
                </a:solidFill>
              </a:rPr>
              <a:t>Leiomyomas</a:t>
            </a:r>
            <a:r>
              <a:rPr lang="es-ES_tradnl" sz="3200" dirty="0" smtClean="0">
                <a:solidFill>
                  <a:srgbClr val="FFFFFF"/>
                </a:solidFill>
              </a:rPr>
              <a:t> may </a:t>
            </a:r>
            <a:r>
              <a:rPr lang="es-ES_tradnl" sz="3200" dirty="0" err="1" smtClean="0">
                <a:solidFill>
                  <a:srgbClr val="FFFFFF"/>
                </a:solidFill>
              </a:rPr>
              <a:t>impair</a:t>
            </a:r>
            <a:r>
              <a:rPr lang="es-ES_tradnl" sz="3200" dirty="0" smtClean="0">
                <a:solidFill>
                  <a:srgbClr val="FFFFFF"/>
                </a:solidFill>
              </a:rPr>
              <a:t> </a:t>
            </a:r>
            <a:r>
              <a:rPr lang="es-ES_tradnl" sz="3200" dirty="0" err="1" smtClean="0">
                <a:solidFill>
                  <a:srgbClr val="FFFFFF"/>
                </a:solidFill>
              </a:rPr>
              <a:t>fertility</a:t>
            </a:r>
            <a:r>
              <a:rPr lang="es-ES_tradnl" sz="3200" dirty="0" smtClean="0">
                <a:solidFill>
                  <a:srgbClr val="FFFFFF"/>
                </a:solidFill>
              </a:rPr>
              <a:t> </a:t>
            </a:r>
            <a:r>
              <a:rPr lang="es-ES_tradnl" sz="3200" dirty="0" err="1" smtClean="0">
                <a:solidFill>
                  <a:srgbClr val="FFFFFF"/>
                </a:solidFill>
              </a:rPr>
              <a:t>through</a:t>
            </a:r>
            <a:r>
              <a:rPr lang="es-ES_tradnl" sz="3200" dirty="0" smtClean="0">
                <a:solidFill>
                  <a:srgbClr val="FFFFFF"/>
                </a:solidFill>
              </a:rPr>
              <a:t> </a:t>
            </a:r>
            <a:r>
              <a:rPr lang="es-ES_tradnl" sz="3200" dirty="0" err="1" smtClean="0">
                <a:solidFill>
                  <a:srgbClr val="FFFFFF"/>
                </a:solidFill>
              </a:rPr>
              <a:t>several</a:t>
            </a:r>
            <a:r>
              <a:rPr lang="es-ES_tradnl" sz="3200" dirty="0" smtClean="0">
                <a:solidFill>
                  <a:srgbClr val="FFFFFF"/>
                </a:solidFill>
              </a:rPr>
              <a:t> </a:t>
            </a:r>
            <a:r>
              <a:rPr lang="es-ES_tradnl" sz="3200" dirty="0" err="1" smtClean="0">
                <a:solidFill>
                  <a:srgbClr val="FFFFFF"/>
                </a:solidFill>
              </a:rPr>
              <a:t>mechanism</a:t>
            </a:r>
            <a:r>
              <a:rPr lang="es-ES_tradnl" sz="3200" dirty="0" smtClean="0">
                <a:solidFill>
                  <a:srgbClr val="FFFFFF"/>
                </a:solidFill>
              </a:rPr>
              <a:t>:</a:t>
            </a:r>
            <a:endParaRPr lang="en-US" sz="3200" dirty="0" smtClean="0">
              <a:solidFill>
                <a:srgbClr val="FFFFFF"/>
              </a:solidFill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spcAft>
                <a:spcPts val="1200"/>
              </a:spcAft>
              <a:buFont typeface="Wingdings" charset="2"/>
              <a:buChar char="ü"/>
            </a:pPr>
            <a:r>
              <a:rPr lang="en-US" sz="2400" dirty="0" smtClean="0">
                <a:solidFill>
                  <a:srgbClr val="FFFFFF"/>
                </a:solidFill>
              </a:rPr>
              <a:t>	mechanical factor (cavity deformation)</a:t>
            </a:r>
          </a:p>
          <a:p>
            <a:pPr>
              <a:spcAft>
                <a:spcPts val="1200"/>
              </a:spcAft>
              <a:buFont typeface="Wingdings" charset="2"/>
              <a:buChar char="ü"/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spcAft>
                <a:spcPts val="1200"/>
              </a:spcAft>
              <a:buFont typeface="Wingdings" charset="2"/>
              <a:buChar char="ü"/>
            </a:pPr>
            <a:r>
              <a:rPr lang="en-US" sz="2400" dirty="0" smtClean="0">
                <a:solidFill>
                  <a:srgbClr val="FFFFFF"/>
                </a:solidFill>
              </a:rPr>
              <a:t>	disturbed uterine peristalsis</a:t>
            </a:r>
          </a:p>
          <a:p>
            <a:pPr>
              <a:spcAft>
                <a:spcPts val="1200"/>
              </a:spcAft>
              <a:buFont typeface="Wingdings" charset="2"/>
              <a:buChar char="ü"/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spcAft>
                <a:spcPts val="1200"/>
              </a:spcAft>
              <a:buFont typeface="Wingdings" charset="2"/>
              <a:buChar char="ü"/>
            </a:pPr>
            <a:r>
              <a:rPr lang="en-US" sz="2400" dirty="0" smtClean="0">
                <a:solidFill>
                  <a:srgbClr val="FFFFFF"/>
                </a:solidFill>
              </a:rPr>
              <a:t>	alterations of the </a:t>
            </a:r>
            <a:r>
              <a:rPr lang="en-US" sz="2400" dirty="0" err="1" smtClean="0">
                <a:solidFill>
                  <a:srgbClr val="FFFFFF"/>
                </a:solidFill>
              </a:rPr>
              <a:t>endometrium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					inflammation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					</a:t>
            </a:r>
            <a:r>
              <a:rPr lang="en-US" sz="2400" dirty="0" err="1" smtClean="0">
                <a:solidFill>
                  <a:srgbClr val="FFFFFF"/>
                </a:solidFill>
              </a:rPr>
              <a:t>subcellular</a:t>
            </a:r>
            <a:r>
              <a:rPr lang="en-US" sz="2400" dirty="0" smtClean="0">
                <a:solidFill>
                  <a:srgbClr val="FFFFFF"/>
                </a:solidFill>
              </a:rPr>
              <a:t> and molecular defects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4400" b="1" dirty="0"/>
              <a:t>Mehanizmi neuspešne </a:t>
            </a:r>
            <a:r>
              <a:rPr lang="sr-Latn-CS" sz="4400" b="1" dirty="0" err="1"/>
              <a:t>implantacije</a:t>
            </a:r>
            <a:r>
              <a:rPr lang="sr-Latn-CS" sz="4400" b="1" dirty="0"/>
              <a:t> u različitih ginekoloških oboljenja</a:t>
            </a:r>
            <a:endParaRPr lang="sr-Latn-CS" sz="44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Latn-CS" b="1" dirty="0" err="1" smtClean="0"/>
              <a:t>Endometrijalni</a:t>
            </a:r>
            <a:r>
              <a:rPr lang="sr-Latn-CS" b="1" dirty="0" smtClean="0"/>
              <a:t> </a:t>
            </a:r>
            <a:r>
              <a:rPr lang="sr-Latn-CS" b="1" dirty="0"/>
              <a:t>polipi</a:t>
            </a:r>
            <a:endParaRPr lang="sr-Latn-CS" dirty="0"/>
          </a:p>
          <a:p>
            <a:r>
              <a:rPr lang="sr-Latn-CS" dirty="0"/>
              <a:t>mehaničkim </a:t>
            </a:r>
            <a:r>
              <a:rPr lang="sr-Latn-CS" dirty="0" err="1"/>
              <a:t>interferiranjem</a:t>
            </a:r>
            <a:r>
              <a:rPr lang="sr-Latn-CS" dirty="0"/>
              <a:t> transporta spermatozoida</a:t>
            </a:r>
            <a:r>
              <a:rPr lang="sr-Latn-CS" dirty="0" smtClean="0"/>
              <a:t>,</a:t>
            </a:r>
          </a:p>
          <a:p>
            <a:r>
              <a:rPr lang="sr-Latn-CS" dirty="0" err="1" smtClean="0"/>
              <a:t>implantaciojm</a:t>
            </a:r>
            <a:r>
              <a:rPr lang="sr-Latn-CS" dirty="0" smtClean="0"/>
              <a:t> </a:t>
            </a:r>
            <a:r>
              <a:rPr lang="sr-Latn-CS" dirty="0"/>
              <a:t>embriona i </a:t>
            </a:r>
            <a:endParaRPr lang="sr-Latn-CS" dirty="0" smtClean="0"/>
          </a:p>
          <a:p>
            <a:r>
              <a:rPr lang="sr-Latn-CS" dirty="0" smtClean="0"/>
              <a:t>patološkom </a:t>
            </a:r>
            <a:r>
              <a:rPr lang="sr-Latn-CS" dirty="0"/>
              <a:t>ekspresijom gena uključenih u </a:t>
            </a:r>
            <a:r>
              <a:rPr lang="sr-Latn-CS" dirty="0" err="1" smtClean="0"/>
              <a:t>implantaciju</a:t>
            </a:r>
            <a:r>
              <a:rPr lang="sr-Latn-CS" dirty="0" smtClean="0"/>
              <a:t> </a:t>
            </a:r>
          </a:p>
          <a:p>
            <a:pPr marL="0" indent="0">
              <a:buNone/>
            </a:pPr>
            <a:endParaRPr lang="sr-Latn-CS" dirty="0" smtClean="0"/>
          </a:p>
          <a:p>
            <a:pPr marL="0" indent="0">
              <a:buNone/>
            </a:pPr>
            <a:endParaRPr lang="sr-Latn-CS" dirty="0"/>
          </a:p>
          <a:p>
            <a:endParaRPr lang="sr-Latn-CS" dirty="0" smtClean="0"/>
          </a:p>
          <a:p>
            <a:pPr marL="0" lvl="0" indent="0">
              <a:buNone/>
            </a:pPr>
            <a:r>
              <a:rPr lang="sr-Latn-CS" sz="2200" b="1" dirty="0" err="1">
                <a:solidFill>
                  <a:schemeClr val="accent6">
                    <a:lumMod val="50000"/>
                  </a:schemeClr>
                </a:solidFill>
              </a:rPr>
              <a:t>Varasteh</a:t>
            </a:r>
            <a:r>
              <a:rPr lang="sr-Latn-CS" sz="2200" b="1" dirty="0">
                <a:solidFill>
                  <a:schemeClr val="accent6">
                    <a:lumMod val="50000"/>
                  </a:schemeClr>
                </a:solidFill>
              </a:rPr>
              <a:t> NN, </a:t>
            </a:r>
            <a:r>
              <a:rPr lang="sr-Latn-CS" sz="2200" b="1" dirty="0" err="1" smtClean="0">
                <a:solidFill>
                  <a:schemeClr val="accent6">
                    <a:lumMod val="50000"/>
                  </a:schemeClr>
                </a:solidFill>
              </a:rPr>
              <a:t>Obstet</a:t>
            </a:r>
            <a:r>
              <a:rPr lang="sr-Latn-CS" sz="2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200" b="1" dirty="0" err="1">
                <a:solidFill>
                  <a:schemeClr val="accent6">
                    <a:lumMod val="50000"/>
                  </a:schemeClr>
                </a:solidFill>
              </a:rPr>
              <a:t>Gynecol</a:t>
            </a:r>
            <a:r>
              <a:rPr lang="sr-Latn-C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200" b="1" dirty="0" smtClean="0">
                <a:solidFill>
                  <a:schemeClr val="accent6">
                    <a:lumMod val="50000"/>
                  </a:schemeClr>
                </a:solidFill>
              </a:rPr>
              <a:t>1999.</a:t>
            </a:r>
            <a:endParaRPr lang="sr-Latn-CS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sr-Latn-CS" sz="2200" b="1" dirty="0" err="1">
                <a:solidFill>
                  <a:schemeClr val="accent6">
                    <a:lumMod val="50000"/>
                  </a:schemeClr>
                </a:solidFill>
              </a:rPr>
              <a:t>Spiewankiewicz</a:t>
            </a:r>
            <a:r>
              <a:rPr lang="sr-Latn-C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200" b="1" dirty="0" smtClean="0">
                <a:solidFill>
                  <a:schemeClr val="accent6">
                    <a:lumMod val="50000"/>
                  </a:schemeClr>
                </a:solidFill>
              </a:rPr>
              <a:t>B. </a:t>
            </a:r>
            <a:r>
              <a:rPr lang="sr-Latn-CS" sz="2200" b="1" dirty="0" err="1">
                <a:solidFill>
                  <a:schemeClr val="accent6">
                    <a:lumMod val="50000"/>
                  </a:schemeClr>
                </a:solidFill>
              </a:rPr>
              <a:t>Clin</a:t>
            </a:r>
            <a:r>
              <a:rPr lang="sr-Latn-C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200" b="1" dirty="0" err="1">
                <a:solidFill>
                  <a:schemeClr val="accent6">
                    <a:lumMod val="50000"/>
                  </a:schemeClr>
                </a:solidFill>
              </a:rPr>
              <a:t>Exp</a:t>
            </a:r>
            <a:r>
              <a:rPr lang="sr-Latn-C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200" b="1" dirty="0" err="1">
                <a:solidFill>
                  <a:schemeClr val="accent6">
                    <a:lumMod val="50000"/>
                  </a:schemeClr>
                </a:solidFill>
              </a:rPr>
              <a:t>Obstet</a:t>
            </a:r>
            <a:r>
              <a:rPr lang="sr-Latn-C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200" b="1" dirty="0" err="1">
                <a:solidFill>
                  <a:schemeClr val="accent6">
                    <a:lumMod val="50000"/>
                  </a:schemeClr>
                </a:solidFill>
              </a:rPr>
              <a:t>Gynecol</a:t>
            </a:r>
            <a:r>
              <a:rPr lang="sr-Latn-C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200" b="1" dirty="0" smtClean="0">
                <a:solidFill>
                  <a:schemeClr val="accent6">
                    <a:lumMod val="50000"/>
                  </a:schemeClr>
                </a:solidFill>
              </a:rPr>
              <a:t>2003.</a:t>
            </a:r>
            <a:endParaRPr lang="sr-Latn-CS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sr-Latn-CS" sz="2200" b="1" dirty="0" err="1">
                <a:solidFill>
                  <a:schemeClr val="accent6">
                    <a:lumMod val="50000"/>
                  </a:schemeClr>
                </a:solidFill>
              </a:rPr>
              <a:t>Shokeir</a:t>
            </a:r>
            <a:r>
              <a:rPr lang="sr-Latn-C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200" b="1" dirty="0" smtClean="0">
                <a:solidFill>
                  <a:schemeClr val="accent6">
                    <a:lumMod val="50000"/>
                  </a:schemeClr>
                </a:solidFill>
              </a:rPr>
              <a:t>TA. J </a:t>
            </a:r>
            <a:r>
              <a:rPr lang="sr-Latn-CS" sz="2200" b="1" dirty="0" err="1">
                <a:solidFill>
                  <a:schemeClr val="accent6">
                    <a:lumMod val="50000"/>
                  </a:schemeClr>
                </a:solidFill>
              </a:rPr>
              <a:t>Obstet</a:t>
            </a:r>
            <a:r>
              <a:rPr lang="sr-Latn-C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200" b="1" dirty="0" err="1">
                <a:solidFill>
                  <a:schemeClr val="accent6">
                    <a:lumMod val="50000"/>
                  </a:schemeClr>
                </a:solidFill>
              </a:rPr>
              <a:t>Gynaecol</a:t>
            </a:r>
            <a:r>
              <a:rPr lang="sr-Latn-C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200" b="1" dirty="0" err="1">
                <a:solidFill>
                  <a:schemeClr val="accent6">
                    <a:lumMod val="50000"/>
                  </a:schemeClr>
                </a:solidFill>
              </a:rPr>
              <a:t>Res</a:t>
            </a:r>
            <a:r>
              <a:rPr lang="sr-Latn-C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200" b="1" dirty="0" smtClean="0">
                <a:solidFill>
                  <a:schemeClr val="accent6">
                    <a:lumMod val="50000"/>
                  </a:schemeClr>
                </a:solidFill>
              </a:rPr>
              <a:t>2004.</a:t>
            </a:r>
            <a:endParaRPr lang="sr-Latn-CS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r-Latn-CS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4400" b="1" dirty="0"/>
              <a:t>Mehanizmi neuspešne </a:t>
            </a:r>
            <a:r>
              <a:rPr lang="sr-Latn-CS" sz="4400" b="1" dirty="0" err="1"/>
              <a:t>implantacije</a:t>
            </a:r>
            <a:r>
              <a:rPr lang="sr-Latn-CS" sz="4400" b="1" dirty="0"/>
              <a:t> u različitih ginekoloških oboljenja</a:t>
            </a:r>
            <a:endParaRPr lang="sr-Latn-CS" sz="44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800" b="1" dirty="0" err="1" smtClean="0">
                <a:solidFill>
                  <a:schemeClr val="accent6">
                    <a:lumMod val="50000"/>
                  </a:schemeClr>
                </a:solidFill>
              </a:rPr>
              <a:t>Adenomioza</a:t>
            </a:r>
            <a:r>
              <a:rPr lang="sr-Latn-C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sr-Latn-C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r-Latn-CS" sz="2800" dirty="0" err="1"/>
              <a:t>adenomioza</a:t>
            </a:r>
            <a:r>
              <a:rPr lang="sr-Latn-CS" sz="2800" dirty="0"/>
              <a:t> javlja kada se normalna granica  </a:t>
            </a:r>
            <a:r>
              <a:rPr lang="sr-Latn-CS" sz="2800" dirty="0" err="1"/>
              <a:t>izmedju</a:t>
            </a:r>
            <a:r>
              <a:rPr lang="sr-Latn-CS" sz="2800" dirty="0"/>
              <a:t> sloja </a:t>
            </a:r>
            <a:r>
              <a:rPr lang="sr-Latn-CS" sz="2800" dirty="0" err="1"/>
              <a:t>bazalnog</a:t>
            </a:r>
            <a:r>
              <a:rPr lang="sr-Latn-CS" sz="2800" dirty="0"/>
              <a:t> </a:t>
            </a:r>
            <a:r>
              <a:rPr lang="sr-Latn-CS" sz="2800" dirty="0" err="1"/>
              <a:t>endometrijuma</a:t>
            </a:r>
            <a:r>
              <a:rPr lang="sr-Latn-CS" sz="2800" dirty="0"/>
              <a:t>  i </a:t>
            </a:r>
            <a:r>
              <a:rPr lang="sr-Latn-CS" sz="2800" dirty="0" err="1"/>
              <a:t>miometrijuma</a:t>
            </a:r>
            <a:r>
              <a:rPr lang="sr-Latn-CS" sz="2800" dirty="0"/>
              <a:t> naruši </a:t>
            </a:r>
          </a:p>
          <a:p>
            <a:r>
              <a:rPr lang="sr-Latn-CS" sz="2800" dirty="0" smtClean="0"/>
              <a:t>značaj </a:t>
            </a:r>
            <a:r>
              <a:rPr lang="sr-Latn-CS" sz="2800" dirty="0"/>
              <a:t>zapaženih  morfoloških, biohemijskih i molekularnih anomalija je nejasan ali se smatra da utiče na </a:t>
            </a:r>
            <a:r>
              <a:rPr lang="sr-Latn-CS" sz="2800" dirty="0" err="1"/>
              <a:t>fertilnost</a:t>
            </a:r>
            <a:r>
              <a:rPr lang="sr-Latn-CS" sz="2800" dirty="0"/>
              <a:t> i ishod IVF postupaka</a:t>
            </a:r>
            <a:endParaRPr lang="sr-Latn-C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4400" b="1" dirty="0"/>
              <a:t>Mehanizmi neuspešne </a:t>
            </a:r>
            <a:r>
              <a:rPr lang="sr-Latn-CS" sz="4400" b="1" dirty="0" err="1"/>
              <a:t>implantacije</a:t>
            </a:r>
            <a:r>
              <a:rPr lang="sr-Latn-CS" sz="4400" b="1" dirty="0"/>
              <a:t> u različitih ginekoloških oboljenja</a:t>
            </a:r>
            <a:endParaRPr lang="sr-Latn-CS" sz="44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800" b="1" dirty="0" err="1" smtClean="0">
                <a:solidFill>
                  <a:schemeClr val="accent6">
                    <a:lumMod val="50000"/>
                  </a:schemeClr>
                </a:solidFill>
              </a:rPr>
              <a:t>Adenomioza</a:t>
            </a:r>
            <a:r>
              <a:rPr lang="sr-Latn-C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sr-Latn-CS" sz="2800" dirty="0"/>
              <a:t>poremećaj JZ sa posledičnom patološkom </a:t>
            </a:r>
            <a:r>
              <a:rPr lang="sr-Latn-CS" sz="2800" dirty="0" err="1"/>
              <a:t>uterinom</a:t>
            </a:r>
            <a:r>
              <a:rPr lang="sr-Latn-CS" sz="2800" dirty="0"/>
              <a:t> </a:t>
            </a:r>
            <a:r>
              <a:rPr lang="sr-Latn-CS" sz="2800" dirty="0" err="1"/>
              <a:t>peristaltikom</a:t>
            </a:r>
            <a:r>
              <a:rPr lang="sr-Latn-CS" sz="2800" dirty="0"/>
              <a:t> </a:t>
            </a:r>
            <a:endParaRPr lang="sr-Latn-CS" sz="2800" dirty="0" smtClean="0"/>
          </a:p>
          <a:p>
            <a:pPr marL="0" indent="0">
              <a:buNone/>
            </a:pPr>
            <a:endParaRPr lang="sr-Latn-CS" sz="2800" dirty="0" smtClean="0"/>
          </a:p>
          <a:p>
            <a:pPr marL="0" indent="0">
              <a:buNone/>
            </a:pPr>
            <a:endParaRPr lang="sr-Latn-CS" sz="2800" dirty="0"/>
          </a:p>
          <a:p>
            <a:pPr marL="0" indent="0">
              <a:buNone/>
            </a:pPr>
            <a:endParaRPr lang="sr-Latn-CS" sz="2800" dirty="0"/>
          </a:p>
          <a:p>
            <a:pPr marL="0" lvl="0" indent="0">
              <a:buNone/>
            </a:pPr>
            <a:r>
              <a:rPr lang="sr-Latn-CS" sz="2400" b="1" dirty="0" err="1">
                <a:solidFill>
                  <a:schemeClr val="accent6">
                    <a:lumMod val="50000"/>
                  </a:schemeClr>
                </a:solidFill>
              </a:rPr>
              <a:t>Campo</a:t>
            </a:r>
            <a:r>
              <a:rPr lang="sr-Latn-C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400" b="1" dirty="0" smtClean="0">
                <a:solidFill>
                  <a:schemeClr val="accent6">
                    <a:lumMod val="50000"/>
                  </a:schemeClr>
                </a:solidFill>
              </a:rPr>
              <a:t>S. </a:t>
            </a:r>
            <a:r>
              <a:rPr lang="sr-Latn-CS" sz="2400" b="1" dirty="0" err="1">
                <a:solidFill>
                  <a:schemeClr val="accent6">
                    <a:lumMod val="50000"/>
                  </a:schemeClr>
                </a:solidFill>
              </a:rPr>
              <a:t>Reprod</a:t>
            </a:r>
            <a:r>
              <a:rPr lang="sr-Latn-C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400" b="1" dirty="0" err="1">
                <a:solidFill>
                  <a:schemeClr val="accent6">
                    <a:lumMod val="50000"/>
                  </a:schemeClr>
                </a:solidFill>
              </a:rPr>
              <a:t>Biomed</a:t>
            </a:r>
            <a:r>
              <a:rPr lang="sr-Latn-C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400" b="1" dirty="0" err="1">
                <a:solidFill>
                  <a:schemeClr val="accent6">
                    <a:lumMod val="50000"/>
                  </a:schemeClr>
                </a:solidFill>
              </a:rPr>
              <a:t>Online</a:t>
            </a:r>
            <a:r>
              <a:rPr lang="sr-Latn-CS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sr-Latn-CS" sz="2400" b="1" dirty="0" smtClean="0">
                <a:solidFill>
                  <a:schemeClr val="accent6">
                    <a:lumMod val="50000"/>
                  </a:schemeClr>
                </a:solidFill>
              </a:rPr>
              <a:t>2012.</a:t>
            </a:r>
          </a:p>
          <a:p>
            <a:pPr marL="0" lvl="0" indent="0">
              <a:buNone/>
            </a:pPr>
            <a:r>
              <a:rPr lang="sr-Latn-CS" sz="2400" b="1" dirty="0" err="1">
                <a:solidFill>
                  <a:schemeClr val="accent6">
                    <a:lumMod val="50000"/>
                  </a:schemeClr>
                </a:solidFill>
              </a:rPr>
              <a:t>Caterina</a:t>
            </a:r>
            <a:r>
              <a:rPr lang="sr-Latn-C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400" b="1" dirty="0" err="1" smtClean="0">
                <a:solidFill>
                  <a:schemeClr val="accent6">
                    <a:lumMod val="50000"/>
                  </a:schemeClr>
                </a:solidFill>
              </a:rPr>
              <a:t>Exacoustos</a:t>
            </a:r>
            <a:r>
              <a:rPr lang="sr-Latn-CS" sz="2400" b="1" dirty="0" smtClean="0">
                <a:solidFill>
                  <a:schemeClr val="accent6">
                    <a:lumMod val="50000"/>
                  </a:schemeClr>
                </a:solidFill>
              </a:rPr>
              <a:t>. AJOG, 2013.</a:t>
            </a:r>
            <a:endParaRPr lang="sr-Latn-C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r-Latn-C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4400" b="1" dirty="0"/>
              <a:t>Mehanizmi neuspešne </a:t>
            </a:r>
            <a:r>
              <a:rPr lang="sr-Latn-CS" sz="4400" b="1" dirty="0" err="1"/>
              <a:t>implantacije</a:t>
            </a:r>
            <a:r>
              <a:rPr lang="sr-Latn-CS" sz="4400" b="1" dirty="0"/>
              <a:t> u različitih ginekoloških oboljenja</a:t>
            </a:r>
            <a:endParaRPr lang="sr-Latn-CS" sz="44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 err="1"/>
              <a:t>Endometrioza</a:t>
            </a:r>
            <a:endParaRPr lang="sr-Latn-CS" dirty="0"/>
          </a:p>
          <a:p>
            <a:r>
              <a:rPr lang="sr-Latn-CS" b="1" dirty="0" err="1"/>
              <a:t>Hidrosalpinks</a:t>
            </a:r>
            <a:endParaRPr lang="sr-Latn-CS" dirty="0"/>
          </a:p>
          <a:p>
            <a:r>
              <a:rPr lang="sr-Latn-CS" b="1" dirty="0"/>
              <a:t>Miomi</a:t>
            </a:r>
            <a:endParaRPr lang="sr-Latn-CS" dirty="0"/>
          </a:p>
          <a:p>
            <a:r>
              <a:rPr lang="sr-Latn-CS" b="1" dirty="0" err="1"/>
              <a:t>Endometrijalni</a:t>
            </a:r>
            <a:r>
              <a:rPr lang="sr-Latn-CS" b="1" dirty="0"/>
              <a:t> polipi</a:t>
            </a:r>
            <a:endParaRPr lang="sr-Latn-CS" dirty="0"/>
          </a:p>
          <a:p>
            <a:r>
              <a:rPr lang="sr-Latn-CS" b="1" dirty="0" err="1"/>
              <a:t>Adenomioza</a:t>
            </a:r>
            <a:r>
              <a:rPr lang="sr-Latn-CS" b="1" dirty="0"/>
              <a:t> </a:t>
            </a:r>
            <a:endParaRPr lang="sr-Latn-CS" dirty="0"/>
          </a:p>
          <a:p>
            <a:r>
              <a:rPr lang="sr-Latn-CS" b="1" dirty="0"/>
              <a:t>PCO</a:t>
            </a:r>
            <a:endParaRPr lang="sr-Latn-CS" dirty="0"/>
          </a:p>
          <a:p>
            <a:r>
              <a:rPr lang="sr-Latn-CS" b="1" dirty="0" err="1"/>
              <a:t>Endometritis</a:t>
            </a:r>
            <a:endParaRPr lang="sr-Latn-CS" dirty="0"/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07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69863"/>
            <a:ext cx="10225136" cy="681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7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04664"/>
            <a:ext cx="5256584" cy="537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5436096" cy="462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2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36525"/>
            <a:ext cx="635317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1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4400" b="1" dirty="0"/>
              <a:t>Mehanizmi neuspešne </a:t>
            </a:r>
            <a:r>
              <a:rPr lang="sr-Latn-CS" sz="4400" b="1" dirty="0" err="1"/>
              <a:t>implantacije</a:t>
            </a:r>
            <a:r>
              <a:rPr lang="sr-Latn-CS" sz="4400" b="1" dirty="0"/>
              <a:t> u različitih ginekoloških oboljenja</a:t>
            </a:r>
            <a:endParaRPr lang="sr-Latn-CS" sz="44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b="1" dirty="0" smtClean="0"/>
              <a:t>PCO</a:t>
            </a:r>
          </a:p>
          <a:p>
            <a:r>
              <a:rPr lang="sr-Latn-CS" dirty="0"/>
              <a:t>Postoje dokazi o poremećaju ekspresije markera </a:t>
            </a:r>
            <a:r>
              <a:rPr lang="sr-Latn-CS" dirty="0" err="1"/>
              <a:t>uterine</a:t>
            </a:r>
            <a:r>
              <a:rPr lang="sr-Latn-CS" dirty="0"/>
              <a:t> </a:t>
            </a:r>
            <a:r>
              <a:rPr lang="sr-Latn-CS" dirty="0" err="1"/>
              <a:t>receptivnosti</a:t>
            </a:r>
            <a:r>
              <a:rPr lang="sr-Latn-CS" dirty="0"/>
              <a:t> na </a:t>
            </a:r>
            <a:r>
              <a:rPr lang="sr-Latn-CS" dirty="0" err="1"/>
              <a:t>endometrijum</a:t>
            </a:r>
            <a:r>
              <a:rPr lang="sr-Latn-CS" dirty="0"/>
              <a:t>. </a:t>
            </a:r>
            <a:endParaRPr lang="sr-Latn-CS" dirty="0" smtClean="0"/>
          </a:p>
          <a:p>
            <a:r>
              <a:rPr lang="sr-Latn-CS" dirty="0" smtClean="0"/>
              <a:t>smanjena </a:t>
            </a:r>
            <a:r>
              <a:rPr lang="sr-Latn-CS" dirty="0"/>
              <a:t>ekspresija markera </a:t>
            </a:r>
            <a:r>
              <a:rPr lang="sr-Latn-CS" dirty="0" err="1"/>
              <a:t>uterine</a:t>
            </a:r>
            <a:r>
              <a:rPr lang="sr-Latn-CS" dirty="0"/>
              <a:t> </a:t>
            </a:r>
            <a:r>
              <a:rPr lang="sr-Latn-CS" dirty="0" err="1"/>
              <a:t>receptivnosti</a:t>
            </a:r>
            <a:r>
              <a:rPr lang="sr-Latn-CS" dirty="0"/>
              <a:t> i poremećaj regulacije receptora </a:t>
            </a:r>
            <a:r>
              <a:rPr lang="sr-Latn-CS" dirty="0" err="1"/>
              <a:t>steroidne</a:t>
            </a:r>
            <a:r>
              <a:rPr lang="sr-Latn-CS" dirty="0"/>
              <a:t> ekspresije zajedno doprinose nižim stopama trudnoće kod žena sa PCO </a:t>
            </a:r>
            <a:r>
              <a:rPr lang="sr-Latn-CS" dirty="0" smtClean="0"/>
              <a:t>sindromom</a:t>
            </a:r>
            <a:endParaRPr lang="sr-Latn-CS" dirty="0"/>
          </a:p>
          <a:p>
            <a:pPr marL="0" indent="0">
              <a:buNone/>
            </a:pPr>
            <a:endParaRPr lang="sr-Latn-CS" b="1" dirty="0" smtClean="0"/>
          </a:p>
          <a:p>
            <a:pPr marL="0" indent="0">
              <a:buNone/>
            </a:pPr>
            <a:r>
              <a:rPr lang="sr-Latn-CS" b="1" dirty="0" err="1" smtClean="0"/>
              <a:t>Endometritis</a:t>
            </a:r>
            <a:endParaRPr lang="sr-Latn-CS" dirty="0"/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8216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Klinička </a:t>
            </a:r>
            <a:r>
              <a:rPr lang="sr-Latn-CS" b="1" dirty="0"/>
              <a:t>procena </a:t>
            </a:r>
            <a:r>
              <a:rPr lang="sr-Latn-CS" b="1" dirty="0" err="1" smtClean="0"/>
              <a:t>endometrijuma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Ultrazvučno merenje </a:t>
            </a:r>
            <a:endParaRPr lang="sr-Latn-CS" dirty="0" smtClean="0"/>
          </a:p>
          <a:p>
            <a:r>
              <a:rPr lang="sr-Latn-CS" dirty="0" err="1"/>
              <a:t>S</a:t>
            </a:r>
            <a:r>
              <a:rPr lang="sr-Latn-CS" dirty="0" err="1" smtClean="0"/>
              <a:t>enzitivnije</a:t>
            </a:r>
            <a:r>
              <a:rPr lang="sr-Latn-CS" dirty="0" smtClean="0"/>
              <a:t> </a:t>
            </a:r>
            <a:r>
              <a:rPr lang="sr-Latn-CS" dirty="0" err="1"/>
              <a:t>imidžing</a:t>
            </a:r>
            <a:r>
              <a:rPr lang="sr-Latn-CS" dirty="0"/>
              <a:t> tehnike, 2D i 3D UZ, MRI </a:t>
            </a:r>
            <a:endParaRPr lang="sr-Latn-CS" dirty="0" smtClean="0"/>
          </a:p>
          <a:p>
            <a:pPr marL="0" indent="0">
              <a:buNone/>
            </a:pPr>
            <a:endParaRPr lang="sr-Latn-CS" dirty="0"/>
          </a:p>
          <a:p>
            <a:pPr marL="0" indent="0">
              <a:buNone/>
            </a:pPr>
            <a:endParaRPr lang="sr-Latn-CS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507437" y="3789040"/>
            <a:ext cx="82809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dirty="0" smtClean="0"/>
              <a:t> </a:t>
            </a:r>
            <a:r>
              <a:rPr lang="sr-Latn-CS" dirty="0"/>
              <a:t>Kriterijumi za definisanje </a:t>
            </a:r>
            <a:r>
              <a:rPr lang="sr-Latn-CS" dirty="0" err="1"/>
              <a:t>adenomioze</a:t>
            </a:r>
            <a:r>
              <a:rPr lang="sr-Latn-CS" dirty="0"/>
              <a:t> na MRI su: </a:t>
            </a:r>
            <a:endParaRPr lang="sr-Latn-CS" dirty="0" smtClean="0"/>
          </a:p>
          <a:p>
            <a:pPr marL="342900" indent="-342900">
              <a:buAutoNum type="arabicPeriod"/>
            </a:pPr>
            <a:r>
              <a:rPr lang="sr-Latn-CS" dirty="0" err="1" smtClean="0"/>
              <a:t>Miometralna</a:t>
            </a:r>
            <a:r>
              <a:rPr lang="sr-Latn-CS" dirty="0" smtClean="0"/>
              <a:t> </a:t>
            </a:r>
            <a:r>
              <a:rPr lang="sr-Latn-CS" dirty="0"/>
              <a:t>masa sa nejasnim granicama, niskog intenziteta; </a:t>
            </a:r>
            <a:endParaRPr lang="sr-Latn-CS" dirty="0" smtClean="0"/>
          </a:p>
          <a:p>
            <a:pPr marL="342900" indent="-342900">
              <a:buAutoNum type="arabicPeriod"/>
            </a:pPr>
            <a:r>
              <a:rPr lang="sr-Latn-CS" dirty="0" smtClean="0"/>
              <a:t>Difuzno </a:t>
            </a:r>
            <a:r>
              <a:rPr lang="sr-Latn-CS" dirty="0"/>
              <a:t>ili lokalno širenje  JZ (</a:t>
            </a:r>
            <a:r>
              <a:rPr lang="sr-Latn-CS" dirty="0" err="1"/>
              <a:t>juncionalne</a:t>
            </a:r>
            <a:r>
              <a:rPr lang="sr-Latn-CS" dirty="0"/>
              <a:t> zone); </a:t>
            </a:r>
            <a:endParaRPr lang="sr-Latn-CS" dirty="0" smtClean="0"/>
          </a:p>
          <a:p>
            <a:pPr marL="342900" indent="-342900">
              <a:buAutoNum type="arabicPeriod"/>
            </a:pPr>
            <a:r>
              <a:rPr lang="sr-Latn-CS" dirty="0" smtClean="0"/>
              <a:t>JZ </a:t>
            </a:r>
            <a:r>
              <a:rPr lang="sr-Latn-CS" dirty="0"/>
              <a:t>deblja od 12-15mm; </a:t>
            </a:r>
            <a:endParaRPr lang="sr-Latn-CS" dirty="0" smtClean="0"/>
          </a:p>
          <a:p>
            <a:pPr marL="342900" indent="-342900">
              <a:buAutoNum type="arabicPeriod"/>
            </a:pPr>
            <a:r>
              <a:rPr lang="sr-Latn-CS" dirty="0" smtClean="0"/>
              <a:t>Slabo </a:t>
            </a:r>
            <a:r>
              <a:rPr lang="sr-Latn-CS" dirty="0"/>
              <a:t>definisana </a:t>
            </a:r>
            <a:r>
              <a:rPr lang="sr-Latn-CS" dirty="0" err="1"/>
              <a:t>lezija</a:t>
            </a:r>
            <a:r>
              <a:rPr lang="sr-Latn-CS" dirty="0"/>
              <a:t> u JZ; </a:t>
            </a:r>
            <a:endParaRPr lang="sr-Latn-CS" dirty="0" smtClean="0"/>
          </a:p>
          <a:p>
            <a:pPr marL="342900" indent="-342900">
              <a:buAutoNum type="arabicPeriod"/>
            </a:pPr>
            <a:r>
              <a:rPr lang="sr-Latn-CS" dirty="0" smtClean="0"/>
              <a:t>Mala </a:t>
            </a:r>
            <a:r>
              <a:rPr lang="sr-Latn-CS" dirty="0" err="1"/>
              <a:t>hipointenzivne</a:t>
            </a:r>
            <a:r>
              <a:rPr lang="sr-Latn-CS" dirty="0"/>
              <a:t> </a:t>
            </a:r>
            <a:r>
              <a:rPr lang="sr-Latn-CS" dirty="0" err="1"/>
              <a:t>miometralne</a:t>
            </a:r>
            <a:r>
              <a:rPr lang="sr-Latn-CS" dirty="0"/>
              <a:t> nakupine</a:t>
            </a:r>
          </a:p>
        </p:txBody>
      </p:sp>
    </p:spTree>
    <p:extLst>
      <p:ext uri="{BB962C8B-B14F-4D97-AF65-F5344CB8AC3E}">
        <p14:creationId xmlns:p14="http://schemas.microsoft.com/office/powerpoint/2010/main" val="26329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/>
            </a:r>
            <a:br>
              <a:rPr lang="sr-Latn-CS" b="1" dirty="0" smtClean="0"/>
            </a:br>
            <a:r>
              <a:rPr lang="sr-Latn-CS" b="1" dirty="0" smtClean="0"/>
              <a:t>Postupci </a:t>
            </a:r>
            <a:r>
              <a:rPr lang="sr-Latn-CS" b="1" dirty="0"/>
              <a:t>u kliničkoj praksi kojima bi se poboljšala </a:t>
            </a:r>
            <a:r>
              <a:rPr lang="sr-Latn-CS" b="1" dirty="0" err="1" smtClean="0"/>
              <a:t>implantacija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err="1"/>
              <a:t>Treman</a:t>
            </a:r>
            <a:r>
              <a:rPr lang="sr-Latn-CS" dirty="0"/>
              <a:t> </a:t>
            </a:r>
            <a:r>
              <a:rPr lang="sr-Latn-CS" i="1" dirty="0" err="1"/>
              <a:t>endometrioze</a:t>
            </a:r>
            <a:r>
              <a:rPr lang="sr-Latn-CS" i="1" dirty="0"/>
              <a:t> </a:t>
            </a:r>
            <a:r>
              <a:rPr lang="sr-Latn-CS" dirty="0"/>
              <a:t> je veoma individualan, pogotovo nakon neuspešnih ranijih IVF </a:t>
            </a:r>
            <a:r>
              <a:rPr lang="sr-Latn-CS" dirty="0" smtClean="0"/>
              <a:t>postupaka</a:t>
            </a:r>
          </a:p>
          <a:p>
            <a:pPr marL="0" indent="0">
              <a:buNone/>
            </a:pPr>
            <a:endParaRPr lang="sr-Latn-CS" dirty="0" smtClean="0"/>
          </a:p>
          <a:p>
            <a:pPr marL="0" indent="0">
              <a:buNone/>
            </a:pP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</a:rPr>
              <a:t>Dugi 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</a:rPr>
              <a:t>protokol i </a:t>
            </a:r>
            <a:r>
              <a:rPr lang="sr-Latn-CS" dirty="0" err="1">
                <a:solidFill>
                  <a:schemeClr val="accent6">
                    <a:lumMod val="50000"/>
                  </a:schemeClr>
                </a:solidFill>
              </a:rPr>
              <a:t>pretreman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dirty="0" err="1">
                <a:solidFill>
                  <a:schemeClr val="accent6">
                    <a:lumMod val="50000"/>
                  </a:schemeClr>
                </a:solidFill>
              </a:rPr>
              <a:t>GnRH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sr-Latn-CS" dirty="0" err="1">
                <a:solidFill>
                  <a:schemeClr val="accent6">
                    <a:lumMod val="50000"/>
                  </a:schemeClr>
                </a:solidFill>
              </a:rPr>
              <a:t>agonistima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</a:rPr>
              <a:t> pre IVF </a:t>
            </a: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</a:rPr>
              <a:t>Druga 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</a:rPr>
              <a:t>opcija je uklanjanje </a:t>
            </a:r>
            <a:r>
              <a:rPr lang="sr-Latn-CS" dirty="0" err="1">
                <a:solidFill>
                  <a:schemeClr val="accent6">
                    <a:lumMod val="50000"/>
                  </a:schemeClr>
                </a:solidFill>
              </a:rPr>
              <a:t>endometriotičnih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dirty="0" err="1">
                <a:solidFill>
                  <a:schemeClr val="accent6">
                    <a:lumMod val="50000"/>
                  </a:schemeClr>
                </a:solidFill>
              </a:rPr>
              <a:t>lezija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dirty="0" err="1">
                <a:solidFill>
                  <a:schemeClr val="accent6">
                    <a:lumMod val="50000"/>
                  </a:schemeClr>
                </a:solidFill>
              </a:rPr>
              <a:t>ablativnim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</a:rPr>
              <a:t>tehnikama</a:t>
            </a:r>
            <a:endParaRPr lang="sr-Latn-C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err="1"/>
              <a:t>Miomektomija</a:t>
            </a:r>
            <a:r>
              <a:rPr lang="sr-Latn-CS" dirty="0"/>
              <a:t>: da ili ne?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dirty="0" err="1" smtClean="0">
                <a:solidFill>
                  <a:srgbClr val="FF0000"/>
                </a:solidFill>
              </a:rPr>
              <a:t>Submukozni</a:t>
            </a:r>
            <a:r>
              <a:rPr lang="sr-Latn-CS" dirty="0" smtClean="0">
                <a:solidFill>
                  <a:srgbClr val="FF0000"/>
                </a:solidFill>
              </a:rPr>
              <a:t> miomi</a:t>
            </a:r>
          </a:p>
          <a:p>
            <a:pPr marL="0" indent="0">
              <a:buNone/>
            </a:pPr>
            <a:r>
              <a:rPr lang="sr-Latn-CS" dirty="0" smtClean="0"/>
              <a:t>Dobro i ubedljivo dokazano da </a:t>
            </a:r>
            <a:r>
              <a:rPr lang="sr-Latn-CS" dirty="0" err="1" smtClean="0"/>
              <a:t>miomektomiju</a:t>
            </a:r>
            <a:r>
              <a:rPr lang="sr-Latn-CS" dirty="0" smtClean="0"/>
              <a:t> treba sprovesti pre IVF</a:t>
            </a:r>
          </a:p>
          <a:p>
            <a:endParaRPr lang="sr-Latn-CS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dirty="0" err="1" smtClean="0">
                <a:solidFill>
                  <a:srgbClr val="FF0000"/>
                </a:solidFill>
              </a:rPr>
              <a:t>Intramuralni</a:t>
            </a:r>
            <a:r>
              <a:rPr lang="sr-Latn-CS" dirty="0" smtClean="0">
                <a:solidFill>
                  <a:srgbClr val="FF0000"/>
                </a:solidFill>
              </a:rPr>
              <a:t> miomi:</a:t>
            </a:r>
          </a:p>
          <a:p>
            <a:pPr marL="0" indent="0">
              <a:buNone/>
            </a:pPr>
            <a:r>
              <a:rPr lang="sr-Latn-CS" dirty="0" smtClean="0">
                <a:solidFill>
                  <a:srgbClr val="FF0000"/>
                </a:solidFill>
              </a:rPr>
              <a:t> &gt; od 5cm </a:t>
            </a:r>
          </a:p>
          <a:p>
            <a:pPr marL="0" indent="0">
              <a:buNone/>
            </a:pPr>
            <a:r>
              <a:rPr lang="sr-Latn-CS" dirty="0" smtClean="0"/>
              <a:t>Operisati pre IVF</a:t>
            </a:r>
          </a:p>
          <a:p>
            <a:pPr marL="0" indent="0">
              <a:buNone/>
            </a:pPr>
            <a:endParaRPr lang="sr-Latn-CS" dirty="0"/>
          </a:p>
          <a:p>
            <a:pPr marL="0" indent="0">
              <a:buNone/>
            </a:pPr>
            <a:r>
              <a:rPr lang="sr-Latn-CS" dirty="0" smtClean="0">
                <a:solidFill>
                  <a:srgbClr val="FF0000"/>
                </a:solidFill>
              </a:rPr>
              <a:t>&lt;od 5cm</a:t>
            </a:r>
          </a:p>
          <a:p>
            <a:pPr marL="0" indent="0">
              <a:buNone/>
            </a:pPr>
            <a:r>
              <a:rPr lang="sr-Latn-CS" dirty="0" smtClean="0"/>
              <a:t>Prema različitim autorima PR se </a:t>
            </a:r>
            <a:r>
              <a:rPr lang="sr-Latn-CS" dirty="0" err="1" smtClean="0"/>
              <a:t>rezlikuje</a:t>
            </a:r>
            <a:r>
              <a:rPr lang="sr-Latn-CS" dirty="0" smtClean="0"/>
              <a:t>- nedostaje </a:t>
            </a:r>
            <a:r>
              <a:rPr lang="sr-Latn-CS" dirty="0" err="1" smtClean="0"/>
              <a:t>homegeno</a:t>
            </a:r>
            <a:r>
              <a:rPr lang="sr-Latn-CS" dirty="0" smtClean="0"/>
              <a:t> ujednačeno mišljenje</a:t>
            </a:r>
          </a:p>
          <a:p>
            <a:pPr marL="0" indent="0">
              <a:buNone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8070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/>
            </a:r>
            <a:br>
              <a:rPr lang="sr-Latn-CS" b="1" dirty="0" smtClean="0"/>
            </a:br>
            <a:r>
              <a:rPr lang="sr-Latn-CS" b="1" dirty="0" smtClean="0"/>
              <a:t>Postupci </a:t>
            </a:r>
            <a:r>
              <a:rPr lang="sr-Latn-CS" b="1" dirty="0"/>
              <a:t>u kliničkoj praksi kojima bi se poboljšala </a:t>
            </a:r>
            <a:r>
              <a:rPr lang="sr-Latn-CS" b="1" dirty="0" err="1" smtClean="0"/>
              <a:t>implantacija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err="1"/>
              <a:t>Treman</a:t>
            </a:r>
            <a:r>
              <a:rPr lang="sr-Latn-CS" dirty="0"/>
              <a:t> </a:t>
            </a:r>
            <a:r>
              <a:rPr lang="sr-Latn-CS" dirty="0" err="1" smtClean="0"/>
              <a:t>adenomioze</a:t>
            </a:r>
            <a:r>
              <a:rPr lang="sr-Latn-CS" dirty="0" smtClean="0"/>
              <a:t>:</a:t>
            </a:r>
          </a:p>
          <a:p>
            <a:pPr marL="0" indent="0">
              <a:buNone/>
            </a:pPr>
            <a:endParaRPr lang="sr-Latn-CS" dirty="0" smtClean="0"/>
          </a:p>
          <a:p>
            <a:pPr marL="0" indent="0">
              <a:buNone/>
            </a:pP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</a:rPr>
              <a:t>Hirurški- totalna ili parcijalna op</a:t>
            </a:r>
          </a:p>
          <a:p>
            <a:pPr marL="0" indent="0">
              <a:buNone/>
            </a:pP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sr-Latn-CS" dirty="0" err="1" smtClean="0">
                <a:solidFill>
                  <a:schemeClr val="accent6">
                    <a:lumMod val="50000"/>
                  </a:schemeClr>
                </a:solidFill>
              </a:rPr>
              <a:t>nodularni</a:t>
            </a: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sr-Latn-CS" dirty="0" err="1" smtClean="0">
                <a:solidFill>
                  <a:schemeClr val="accent6">
                    <a:lumMod val="50000"/>
                  </a:schemeClr>
                </a:solidFill>
              </a:rPr>
              <a:t>cistični</a:t>
            </a: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</a:rPr>
              <a:t>, sklerotični i difuzni oblik)</a:t>
            </a:r>
          </a:p>
          <a:p>
            <a:pPr marL="0" indent="0">
              <a:buNone/>
            </a:pPr>
            <a:endParaRPr lang="sr-Latn-C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</a:rPr>
              <a:t>Dugi 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</a:rPr>
              <a:t>protokol i </a:t>
            </a:r>
            <a:r>
              <a:rPr lang="sr-Latn-CS" dirty="0" err="1">
                <a:solidFill>
                  <a:schemeClr val="accent6">
                    <a:lumMod val="50000"/>
                  </a:schemeClr>
                </a:solidFill>
              </a:rPr>
              <a:t>pretreman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dirty="0" err="1">
                <a:solidFill>
                  <a:schemeClr val="accent6">
                    <a:lumMod val="50000"/>
                  </a:schemeClr>
                </a:solidFill>
              </a:rPr>
              <a:t>GnRH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sr-Latn-CS" dirty="0" err="1">
                <a:solidFill>
                  <a:schemeClr val="accent6">
                    <a:lumMod val="50000"/>
                  </a:schemeClr>
                </a:solidFill>
              </a:rPr>
              <a:t>agonistima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</a:rPr>
              <a:t> pre </a:t>
            </a: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</a:rPr>
              <a:t>IVF</a:t>
            </a:r>
          </a:p>
          <a:p>
            <a:pPr marL="0" indent="0">
              <a:buNone/>
            </a:pPr>
            <a:endParaRPr lang="sr-Latn-C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</a:rPr>
              <a:t>IUD sa </a:t>
            </a:r>
            <a:r>
              <a:rPr lang="sr-Latn-CS" dirty="0" err="1" smtClean="0">
                <a:solidFill>
                  <a:schemeClr val="accent6">
                    <a:lumMod val="50000"/>
                  </a:schemeClr>
                </a:solidFill>
              </a:rPr>
              <a:t>gestagenima</a:t>
            </a:r>
            <a:endParaRPr lang="sr-Latn-C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HISTEROSKOPIJA ?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533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r-Latn-CS" dirty="0" smtClean="0"/>
          </a:p>
          <a:p>
            <a:pPr marL="0" indent="0">
              <a:buNone/>
            </a:pPr>
            <a:r>
              <a:rPr lang="sr-Latn-CS" dirty="0" smtClean="0"/>
              <a:t>I DALJE ZVANIČNO VAŽI: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Hysteroscopy is accomplished to confirm suspected uterine abnormalities and as appropriate therapy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300" dirty="0" smtClean="0"/>
              <a:t>ESHRE Capri work shop group. Optimal use of infertility diagnostic test and treatments. Hum Report 2000;15:723–732.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1300" dirty="0" smtClean="0"/>
              <a:t>NICE, 2004</a:t>
            </a:r>
            <a:r>
              <a:rPr lang="sr-Latn-CS" sz="1300" dirty="0" smtClean="0"/>
              <a:t>; 2012.</a:t>
            </a:r>
            <a:endParaRPr lang="en-US" sz="1300" dirty="0" smtClean="0"/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in infertile patients after repeated in vitro fertilization-embryo transfer (IVF-ET) failure 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1300" i="1" dirty="0" smtClean="0"/>
              <a:t>Dicker D, </a:t>
            </a:r>
            <a:r>
              <a:rPr lang="en-US" sz="1300" i="1" dirty="0" err="1" smtClean="0"/>
              <a:t>Aschenazi</a:t>
            </a:r>
            <a:r>
              <a:rPr lang="en-US" sz="1300" i="1" dirty="0" smtClean="0"/>
              <a:t> J, Feldberg and al, 1992</a:t>
            </a:r>
          </a:p>
          <a:p>
            <a:r>
              <a:rPr lang="en-US" sz="1300" i="1" dirty="0" err="1" smtClean="0"/>
              <a:t>Balmaceda</a:t>
            </a:r>
            <a:r>
              <a:rPr lang="en-US" sz="1300" i="1" dirty="0" smtClean="0"/>
              <a:t> JP, </a:t>
            </a:r>
            <a:r>
              <a:rPr lang="en-US" sz="1300" i="1" dirty="0" err="1" smtClean="0"/>
              <a:t>Ciuffardi</a:t>
            </a:r>
            <a:r>
              <a:rPr lang="en-US" sz="1300" i="1" dirty="0" smtClean="0"/>
              <a:t> I, 1995</a:t>
            </a:r>
          </a:p>
          <a:p>
            <a:r>
              <a:rPr lang="en-US" sz="1300" i="1" dirty="0" err="1" smtClean="0"/>
              <a:t>Oliveia</a:t>
            </a:r>
            <a:r>
              <a:rPr lang="en-US" sz="1300" i="1" dirty="0" smtClean="0"/>
              <a:t> FG and al, 2003</a:t>
            </a:r>
          </a:p>
          <a:p>
            <a:r>
              <a:rPr lang="en-US" sz="1300" i="1" dirty="0" err="1" smtClean="0"/>
              <a:t>Demirol</a:t>
            </a:r>
            <a:r>
              <a:rPr lang="en-US" sz="1300" i="1" dirty="0" smtClean="0"/>
              <a:t> A and </a:t>
            </a:r>
            <a:r>
              <a:rPr lang="en-US" sz="1300" i="1" dirty="0" err="1" smtClean="0"/>
              <a:t>Gurgan</a:t>
            </a:r>
            <a:r>
              <a:rPr lang="en-US" sz="1300" i="1" dirty="0" smtClean="0"/>
              <a:t> T,</a:t>
            </a:r>
            <a:endParaRPr lang="sr-Latn-CS" sz="13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sr-Latn-CS" sz="4000" dirty="0" smtClean="0"/>
              <a:t>Postoje pouzdani dokazi da </a:t>
            </a:r>
            <a:r>
              <a:rPr lang="sr-Latn-CS" sz="4000" dirty="0" err="1" smtClean="0"/>
              <a:t>histeroskopska</a:t>
            </a:r>
            <a:r>
              <a:rPr lang="sr-Latn-CS" sz="4000" dirty="0" smtClean="0"/>
              <a:t> hirurgija poboljšava ishod IVF</a:t>
            </a:r>
            <a:endParaRPr lang="sr-Latn-CS" sz="4000" dirty="0"/>
          </a:p>
        </p:txBody>
      </p:sp>
    </p:spTree>
    <p:extLst>
      <p:ext uri="{BB962C8B-B14F-4D97-AF65-F5344CB8AC3E}">
        <p14:creationId xmlns:p14="http://schemas.microsoft.com/office/powerpoint/2010/main" val="28197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4400" b="1" dirty="0"/>
              <a:t>Mehanizmi neuspešne </a:t>
            </a:r>
            <a:r>
              <a:rPr lang="sr-Latn-CS" sz="4400" b="1" dirty="0" err="1"/>
              <a:t>implantacije</a:t>
            </a:r>
            <a:r>
              <a:rPr lang="sr-Latn-CS" sz="4400" b="1" dirty="0"/>
              <a:t> u različitih ginekoloških oboljenja</a:t>
            </a:r>
            <a:endParaRPr lang="sr-Latn-CS" sz="44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CS" sz="3200" b="1" dirty="0" err="1">
                <a:solidFill>
                  <a:schemeClr val="accent6">
                    <a:lumMod val="50000"/>
                  </a:schemeClr>
                </a:solidFill>
              </a:rPr>
              <a:t>Endometrioza</a:t>
            </a:r>
            <a:endParaRPr lang="sr-Latn-C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r-Latn-CS" dirty="0" smtClean="0"/>
          </a:p>
          <a:p>
            <a:r>
              <a:rPr lang="sr-Latn-CS" dirty="0" smtClean="0"/>
              <a:t>Niz </a:t>
            </a:r>
            <a:r>
              <a:rPr lang="sr-Latn-CS" dirty="0"/>
              <a:t>molekularnih i genetskih anomalija na </a:t>
            </a:r>
            <a:r>
              <a:rPr lang="sr-Latn-CS" dirty="0" err="1"/>
              <a:t>ednometrijumu</a:t>
            </a:r>
            <a:r>
              <a:rPr lang="sr-Latn-CS" dirty="0"/>
              <a:t> žena sa </a:t>
            </a:r>
            <a:r>
              <a:rPr lang="sr-Latn-CS" dirty="0" err="1"/>
              <a:t>endometriozom</a:t>
            </a:r>
            <a:r>
              <a:rPr lang="sr-Latn-CS" dirty="0"/>
              <a:t> </a:t>
            </a:r>
            <a:endParaRPr lang="sr-Latn-CS" dirty="0" smtClean="0"/>
          </a:p>
          <a:p>
            <a:r>
              <a:rPr lang="sr-Latn-CS" dirty="0"/>
              <a:t>Velik broj markera </a:t>
            </a:r>
            <a:r>
              <a:rPr lang="sr-Latn-CS" dirty="0" err="1"/>
              <a:t>implantacije</a:t>
            </a:r>
            <a:r>
              <a:rPr lang="sr-Latn-CS" dirty="0"/>
              <a:t> pokazuje patološku ekspresiju kod pacijenata sa </a:t>
            </a:r>
            <a:r>
              <a:rPr lang="sr-Latn-CS" dirty="0" err="1"/>
              <a:t>endometriozom</a:t>
            </a:r>
            <a:r>
              <a:rPr lang="sr-Latn-CS" dirty="0"/>
              <a:t>. </a:t>
            </a:r>
            <a:endParaRPr lang="sr-Latn-CS" dirty="0" smtClean="0"/>
          </a:p>
          <a:p>
            <a:pPr marL="0" indent="0">
              <a:buNone/>
            </a:pPr>
            <a:endParaRPr lang="sr-Latn-CS" dirty="0"/>
          </a:p>
          <a:p>
            <a:pPr marL="0" lvl="0" indent="0">
              <a:buNone/>
            </a:pPr>
            <a:endParaRPr lang="sr-Latn-C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sr-Latn-C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sr-Latn-C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sr-Latn-CS" sz="2000" dirty="0" err="1" smtClean="0">
                <a:solidFill>
                  <a:schemeClr val="accent2">
                    <a:lumMod val="50000"/>
                  </a:schemeClr>
                </a:solidFill>
              </a:rPr>
              <a:t>Diaz</a:t>
            </a:r>
            <a:r>
              <a:rPr lang="sr-Latn-CS" sz="2000" dirty="0" smtClean="0">
                <a:solidFill>
                  <a:schemeClr val="accent2">
                    <a:lumMod val="50000"/>
                  </a:schemeClr>
                </a:solidFill>
              </a:rPr>
              <a:t> I, </a:t>
            </a:r>
            <a:r>
              <a:rPr lang="sr-Latn-CS" sz="2000" dirty="0" err="1" smtClean="0">
                <a:solidFill>
                  <a:schemeClr val="accent2">
                    <a:lumMod val="50000"/>
                  </a:schemeClr>
                </a:solidFill>
              </a:rPr>
              <a:t>Fertil</a:t>
            </a:r>
            <a:r>
              <a:rPr lang="sr-Latn-C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CS" sz="2000" dirty="0" err="1">
                <a:solidFill>
                  <a:schemeClr val="accent2">
                    <a:lumMod val="50000"/>
                  </a:schemeClr>
                </a:solidFill>
              </a:rPr>
              <a:t>Steril</a:t>
            </a:r>
            <a:r>
              <a:rPr lang="sr-Latn-C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CS" sz="2000" dirty="0" smtClean="0">
                <a:solidFill>
                  <a:schemeClr val="accent2">
                    <a:lumMod val="50000"/>
                  </a:schemeClr>
                </a:solidFill>
              </a:rPr>
              <a:t>2000.</a:t>
            </a:r>
            <a:endParaRPr lang="sr-Latn-C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sr-Latn-CS" sz="2000" dirty="0" err="1">
                <a:solidFill>
                  <a:schemeClr val="accent2">
                    <a:lumMod val="50000"/>
                  </a:schemeClr>
                </a:solidFill>
              </a:rPr>
              <a:t>Lessey</a:t>
            </a:r>
            <a:r>
              <a:rPr lang="sr-Latn-C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CS" sz="2000" dirty="0" smtClean="0">
                <a:solidFill>
                  <a:schemeClr val="accent2">
                    <a:lumMod val="50000"/>
                  </a:schemeClr>
                </a:solidFill>
              </a:rPr>
              <a:t>BA </a:t>
            </a:r>
            <a:r>
              <a:rPr lang="sr-Latn-CS" sz="2000" dirty="0">
                <a:solidFill>
                  <a:schemeClr val="accent2">
                    <a:lumMod val="50000"/>
                  </a:schemeClr>
                </a:solidFill>
              </a:rPr>
              <a:t>J </a:t>
            </a:r>
            <a:r>
              <a:rPr lang="sr-Latn-CS" sz="2000" dirty="0" err="1">
                <a:solidFill>
                  <a:schemeClr val="accent2">
                    <a:lumMod val="50000"/>
                  </a:schemeClr>
                </a:solidFill>
              </a:rPr>
              <a:t>Clin</a:t>
            </a:r>
            <a:r>
              <a:rPr lang="sr-Latn-C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CS" sz="2000" dirty="0" err="1">
                <a:solidFill>
                  <a:schemeClr val="accent2">
                    <a:lumMod val="50000"/>
                  </a:schemeClr>
                </a:solidFill>
              </a:rPr>
              <a:t>Endocrinol</a:t>
            </a:r>
            <a:r>
              <a:rPr lang="sr-Latn-C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CS" sz="2000" dirty="0" err="1">
                <a:solidFill>
                  <a:schemeClr val="accent2">
                    <a:lumMod val="50000"/>
                  </a:schemeClr>
                </a:solidFill>
              </a:rPr>
              <a:t>Metab</a:t>
            </a:r>
            <a:r>
              <a:rPr lang="sr-Latn-C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CS" sz="2000" dirty="0" smtClean="0">
                <a:solidFill>
                  <a:schemeClr val="accent2">
                    <a:lumMod val="50000"/>
                  </a:schemeClr>
                </a:solidFill>
              </a:rPr>
              <a:t>1994.</a:t>
            </a:r>
            <a:endParaRPr lang="sr-Latn-C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sr-Latn-CS" sz="2000" dirty="0" err="1">
                <a:solidFill>
                  <a:schemeClr val="accent2">
                    <a:lumMod val="50000"/>
                  </a:schemeClr>
                </a:solidFill>
              </a:rPr>
              <a:t>Dimitriadis</a:t>
            </a:r>
            <a:r>
              <a:rPr lang="sr-Latn-CS" sz="2000" dirty="0">
                <a:solidFill>
                  <a:schemeClr val="accent2">
                    <a:lumMod val="50000"/>
                  </a:schemeClr>
                </a:solidFill>
              </a:rPr>
              <a:t> E, </a:t>
            </a:r>
            <a:r>
              <a:rPr lang="sr-Latn-CS" sz="2000" dirty="0" smtClean="0">
                <a:solidFill>
                  <a:schemeClr val="accent2">
                    <a:lumMod val="50000"/>
                  </a:schemeClr>
                </a:solidFill>
              </a:rPr>
              <a:t>J </a:t>
            </a:r>
            <a:r>
              <a:rPr lang="sr-Latn-CS" sz="2000" dirty="0" err="1">
                <a:solidFill>
                  <a:schemeClr val="accent2">
                    <a:lumMod val="50000"/>
                  </a:schemeClr>
                </a:solidFill>
              </a:rPr>
              <a:t>Reprod</a:t>
            </a:r>
            <a:r>
              <a:rPr lang="sr-Latn-C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CS" sz="2000" dirty="0" err="1">
                <a:solidFill>
                  <a:schemeClr val="accent2">
                    <a:lumMod val="50000"/>
                  </a:schemeClr>
                </a:solidFill>
              </a:rPr>
              <a:t>Immunol</a:t>
            </a:r>
            <a:r>
              <a:rPr lang="sr-Latn-C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CS" sz="2000" dirty="0" smtClean="0">
                <a:solidFill>
                  <a:schemeClr val="accent2">
                    <a:lumMod val="50000"/>
                  </a:schemeClr>
                </a:solidFill>
              </a:rPr>
              <a:t>2006.</a:t>
            </a:r>
            <a:endParaRPr lang="sr-Latn-C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r-Latn-C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sr-Latn-CS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2808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sr-Latn-CS" u="sng" dirty="0" err="1" smtClean="0">
                <a:effectLst/>
              </a:rPr>
              <a:t>Histeroskopija</a:t>
            </a:r>
            <a:r>
              <a:rPr lang="sr-Latn-CS" u="sng" dirty="0" smtClean="0">
                <a:effectLst/>
              </a:rPr>
              <a:t> pre prvog postupka IVF: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38% vs. 18% PR ( H</a:t>
            </a:r>
            <a:r>
              <a:rPr lang="sr-Latn-C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steros</a:t>
            </a:r>
            <a:r>
              <a:rPr lang="sr-Latn-CS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kopska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vs. N</a:t>
            </a:r>
            <a:r>
              <a:rPr lang="sr-Latn-C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</a:t>
            </a:r>
            <a:r>
              <a:rPr lang="sr-Latn-C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steros</a:t>
            </a:r>
            <a:r>
              <a:rPr lang="sr-Latn-CS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kopska</a:t>
            </a:r>
            <a:r>
              <a:rPr lang="sr-Latn-C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grupa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i="1" dirty="0" smtClean="0"/>
              <a:t>N </a:t>
            </a:r>
            <a:r>
              <a:rPr lang="en-US" sz="2400" i="1" dirty="0" err="1" smtClean="0"/>
              <a:t>Doldi</a:t>
            </a:r>
            <a:r>
              <a:rPr lang="en-US" sz="2400" i="1" dirty="0" smtClean="0"/>
              <a:t>, P </a:t>
            </a:r>
            <a:r>
              <a:rPr lang="en-US" sz="2400" i="1" dirty="0" err="1" smtClean="0"/>
              <a:t>Persico</a:t>
            </a:r>
            <a:r>
              <a:rPr lang="en-US" sz="2400" i="1" dirty="0" smtClean="0"/>
              <a:t>, F Di </a:t>
            </a:r>
            <a:r>
              <a:rPr lang="en-US" sz="2400" i="1" dirty="0" err="1" smtClean="0"/>
              <a:t>Sebastiano</a:t>
            </a:r>
            <a:r>
              <a:rPr lang="en-US" sz="2400" i="1" dirty="0" smtClean="0"/>
              <a:t> and al, 2005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38% IVF pa</a:t>
            </a:r>
            <a:r>
              <a:rPr lang="sr-Latn-CS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cijenata</a:t>
            </a:r>
            <a:r>
              <a:rPr lang="sr-Latn-C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ima patologiju </a:t>
            </a:r>
            <a:r>
              <a:rPr lang="sr-Latn-CS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kavuma</a:t>
            </a:r>
            <a:endParaRPr lang="sr-Latn-CS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i="1" dirty="0" smtClean="0"/>
              <a:t>MD Hinckley, AA </a:t>
            </a:r>
            <a:r>
              <a:rPr lang="en-US" sz="2400" i="1" dirty="0" err="1" smtClean="0"/>
              <a:t>Milki</a:t>
            </a:r>
            <a:r>
              <a:rPr lang="en-US" sz="2400" i="1" dirty="0" smtClean="0"/>
              <a:t>, 2004</a:t>
            </a:r>
            <a:endParaRPr lang="sr-Latn-CS" sz="2400" i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45% </a:t>
            </a:r>
            <a:r>
              <a:rPr lang="sr-Latn-C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 patološki nalaz i </a:t>
            </a:r>
            <a:r>
              <a:rPr lang="sr-Latn-CS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endometritis</a:t>
            </a:r>
            <a:r>
              <a:rPr lang="sr-Latn-C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polipi, miomi su najčešći</a:t>
            </a:r>
            <a:endParaRPr lang="en-US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J </a:t>
            </a:r>
            <a:r>
              <a:rPr lang="en-US" sz="2400" i="1" dirty="0" err="1" smtClean="0"/>
              <a:t>Feghali</a:t>
            </a:r>
            <a:r>
              <a:rPr lang="en-US" sz="2400" i="1" dirty="0" smtClean="0"/>
              <a:t>, J </a:t>
            </a:r>
            <a:r>
              <a:rPr lang="en-US" sz="2400" i="1" dirty="0" err="1" smtClean="0"/>
              <a:t>Bakar</a:t>
            </a:r>
            <a:r>
              <a:rPr lang="en-US" sz="2400" i="1" dirty="0" smtClean="0"/>
              <a:t>, JM </a:t>
            </a:r>
            <a:r>
              <a:rPr lang="en-US" sz="2400" i="1" dirty="0" err="1" smtClean="0"/>
              <a:t>Maynga</a:t>
            </a:r>
            <a:r>
              <a:rPr lang="en-US" sz="2400" i="1" dirty="0" smtClean="0"/>
              <a:t> and al, 2003</a:t>
            </a:r>
            <a:endParaRPr lang="sr-Latn-CS" sz="2400" i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r-Latn-CS" sz="2400" i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sr-Latn-C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 pre prvog ili sledstvenog IVF postupka udvostručuje stopu kliničkih trudnoća;  OR= 2.01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i="1" dirty="0" smtClean="0">
                <a:solidFill>
                  <a:srgbClr val="002060"/>
                </a:solidFill>
              </a:rPr>
              <a:t>El-</a:t>
            </a:r>
            <a:r>
              <a:rPr lang="sr-Latn-CS" sz="2400" i="1" dirty="0" err="1" smtClean="0">
                <a:solidFill>
                  <a:srgbClr val="002060"/>
                </a:solidFill>
              </a:rPr>
              <a:t>Toukhy</a:t>
            </a:r>
            <a:r>
              <a:rPr lang="sr-Latn-CS" sz="2400" i="1" dirty="0" smtClean="0">
                <a:solidFill>
                  <a:srgbClr val="002060"/>
                </a:solidFill>
              </a:rPr>
              <a:t> et </a:t>
            </a:r>
            <a:r>
              <a:rPr lang="sr-Latn-CS" sz="2400" i="1" dirty="0" err="1" smtClean="0">
                <a:solidFill>
                  <a:srgbClr val="002060"/>
                </a:solidFill>
              </a:rPr>
              <a:t>al.2008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400" i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i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5179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r-Latn-CS" b="1" dirty="0" err="1" smtClean="0">
                <a:solidFill>
                  <a:srgbClr val="002060"/>
                </a:solidFill>
              </a:rPr>
              <a:t>Histeroskopski</a:t>
            </a:r>
            <a:r>
              <a:rPr lang="sr-Latn-CS" b="1" dirty="0" smtClean="0">
                <a:solidFill>
                  <a:srgbClr val="002060"/>
                </a:solidFill>
              </a:rPr>
              <a:t> tretman </a:t>
            </a:r>
            <a:r>
              <a:rPr lang="sr-Latn-CS" b="1" u="sng" dirty="0" err="1" smtClean="0">
                <a:solidFill>
                  <a:srgbClr val="002060"/>
                </a:solidFill>
              </a:rPr>
              <a:t>submukoznih</a:t>
            </a:r>
            <a:r>
              <a:rPr lang="sr-Latn-CS" b="1" u="sng" dirty="0" smtClean="0">
                <a:solidFill>
                  <a:srgbClr val="002060"/>
                </a:solidFill>
              </a:rPr>
              <a:t> mioma </a:t>
            </a:r>
            <a:r>
              <a:rPr lang="sr-Latn-CS" b="1" dirty="0" smtClean="0">
                <a:solidFill>
                  <a:srgbClr val="002060"/>
                </a:solidFill>
              </a:rPr>
              <a:t>poboljšava ishod IVF postupaka (OR do 1,9)</a:t>
            </a:r>
          </a:p>
          <a:p>
            <a:pPr marL="0" indent="0">
              <a:buNone/>
              <a:defRPr/>
            </a:pPr>
            <a:r>
              <a:rPr lang="en-US" sz="1600" b="1" i="1" dirty="0" err="1" smtClean="0">
                <a:solidFill>
                  <a:srgbClr val="002060"/>
                </a:solidFill>
              </a:rPr>
              <a:t>Bosteels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>
                <a:solidFill>
                  <a:srgbClr val="002060"/>
                </a:solidFill>
              </a:rPr>
              <a:t>J</a:t>
            </a:r>
            <a:r>
              <a:rPr lang="sr-Latn-CS" sz="1600" b="1" i="1" dirty="0">
                <a:solidFill>
                  <a:srgbClr val="002060"/>
                </a:solidFill>
              </a:rPr>
              <a:t>. Et </a:t>
            </a:r>
            <a:r>
              <a:rPr lang="sr-Latn-CS" sz="1600" b="1" i="1" dirty="0" err="1">
                <a:solidFill>
                  <a:srgbClr val="002060"/>
                </a:solidFill>
              </a:rPr>
              <a:t>al.2010</a:t>
            </a:r>
            <a:r>
              <a:rPr lang="sr-Latn-CS" sz="1600" b="1" i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sz="1600" b="1" i="1" dirty="0" err="1">
                <a:solidFill>
                  <a:srgbClr val="002060"/>
                </a:solidFill>
              </a:rPr>
              <a:t>Somigliana</a:t>
            </a:r>
            <a:r>
              <a:rPr lang="en-US" sz="1600" b="1" i="1" dirty="0">
                <a:solidFill>
                  <a:srgbClr val="002060"/>
                </a:solidFill>
              </a:rPr>
              <a:t> E</a:t>
            </a:r>
            <a:r>
              <a:rPr lang="sr-Latn-CS" sz="1600" b="1" i="1" dirty="0">
                <a:solidFill>
                  <a:srgbClr val="002060"/>
                </a:solidFill>
              </a:rPr>
              <a:t>.et </a:t>
            </a:r>
            <a:r>
              <a:rPr lang="sr-Latn-CS" sz="1600" b="1" i="1" dirty="0" err="1">
                <a:solidFill>
                  <a:srgbClr val="002060"/>
                </a:solidFill>
              </a:rPr>
              <a:t>al.2007</a:t>
            </a:r>
            <a:endParaRPr lang="sr-Latn-CS" sz="1600" b="1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sr-Latn-CS" b="1" dirty="0" err="1">
                <a:solidFill>
                  <a:srgbClr val="002060"/>
                </a:solidFill>
              </a:rPr>
              <a:t>Histeroskopski</a:t>
            </a:r>
            <a:r>
              <a:rPr lang="sr-Latn-CS" b="1" dirty="0">
                <a:solidFill>
                  <a:srgbClr val="002060"/>
                </a:solidFill>
              </a:rPr>
              <a:t> tretman </a:t>
            </a:r>
            <a:r>
              <a:rPr lang="sr-Latn-CS" b="1" u="sng" dirty="0" err="1" smtClean="0">
                <a:solidFill>
                  <a:srgbClr val="002060"/>
                </a:solidFill>
              </a:rPr>
              <a:t>uterinih</a:t>
            </a:r>
            <a:r>
              <a:rPr lang="sr-Latn-CS" b="1" u="sng" dirty="0" smtClean="0">
                <a:solidFill>
                  <a:srgbClr val="002060"/>
                </a:solidFill>
              </a:rPr>
              <a:t> anomalija </a:t>
            </a:r>
            <a:r>
              <a:rPr lang="sr-Latn-CS" b="1" dirty="0" smtClean="0">
                <a:solidFill>
                  <a:srgbClr val="002060"/>
                </a:solidFill>
              </a:rPr>
              <a:t>(</a:t>
            </a:r>
            <a:r>
              <a:rPr lang="sr-Latn-CS" b="1" dirty="0" err="1" smtClean="0">
                <a:solidFill>
                  <a:srgbClr val="002060"/>
                </a:solidFill>
              </a:rPr>
              <a:t>septum</a:t>
            </a:r>
            <a:r>
              <a:rPr lang="sr-Latn-CS" b="1" dirty="0" smtClean="0">
                <a:solidFill>
                  <a:srgbClr val="002060"/>
                </a:solidFill>
              </a:rPr>
              <a:t>) dovodi do izjednačavanja stopa trudnoća ovih pacijenata sa pacijentima bez ove patologije</a:t>
            </a:r>
            <a:endParaRPr lang="sr-Latn-CS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US" sz="1600" b="1" i="1" dirty="0" err="1" smtClean="0">
                <a:solidFill>
                  <a:srgbClr val="002060"/>
                </a:solidFill>
              </a:rPr>
              <a:t>Ozgur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>
                <a:solidFill>
                  <a:srgbClr val="002060"/>
                </a:solidFill>
              </a:rPr>
              <a:t>K</a:t>
            </a:r>
            <a:r>
              <a:rPr lang="sr-Latn-CS" sz="1600" b="1" i="1" dirty="0">
                <a:solidFill>
                  <a:srgbClr val="002060"/>
                </a:solidFill>
              </a:rPr>
              <a:t>. et al, </a:t>
            </a:r>
            <a:r>
              <a:rPr lang="sr-Latn-CS" sz="1600" b="1" i="1" dirty="0" smtClean="0">
                <a:solidFill>
                  <a:srgbClr val="002060"/>
                </a:solidFill>
              </a:rPr>
              <a:t>2007</a:t>
            </a:r>
            <a:endParaRPr lang="sr-Latn-CS" sz="1600" b="1" i="1" dirty="0">
              <a:solidFill>
                <a:srgbClr val="002060"/>
              </a:solidFill>
            </a:endParaRPr>
          </a:p>
          <a:p>
            <a:endParaRPr lang="sr-Latn-C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7955161" cy="72007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sr-Latn-CS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3733800" cy="5616624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Latn-CS" sz="3200" b="1" dirty="0" smtClean="0">
                <a:solidFill>
                  <a:schemeClr val="tx1"/>
                </a:solidFill>
              </a:rPr>
              <a:t>Suptilne </a:t>
            </a:r>
            <a:r>
              <a:rPr lang="sr-Latn-CS" sz="3200" b="1" dirty="0" err="1" smtClean="0">
                <a:solidFill>
                  <a:schemeClr val="tx1"/>
                </a:solidFill>
              </a:rPr>
              <a:t>lezije</a:t>
            </a:r>
            <a:r>
              <a:rPr lang="sr-Latn-CS" sz="3200" b="1" dirty="0" smtClean="0">
                <a:solidFill>
                  <a:schemeClr val="tx1"/>
                </a:solidFill>
              </a:rPr>
              <a:t> </a:t>
            </a:r>
            <a:r>
              <a:rPr lang="sr-Latn-CS" sz="3200" b="1" dirty="0" err="1" smtClean="0">
                <a:solidFill>
                  <a:schemeClr val="tx1"/>
                </a:solidFill>
              </a:rPr>
              <a:t>endometrijuma</a:t>
            </a:r>
            <a:r>
              <a:rPr lang="sr-Latn-CS" sz="3200" b="1" dirty="0" smtClean="0">
                <a:solidFill>
                  <a:schemeClr val="tx1"/>
                </a:solidFill>
              </a:rPr>
              <a:t> kao što su: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CS" sz="2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Latn-CS" sz="2800" b="1" dirty="0" smtClean="0">
                <a:solidFill>
                  <a:schemeClr val="tx1"/>
                </a:solidFill>
              </a:rPr>
              <a:t>-</a:t>
            </a:r>
            <a:r>
              <a:rPr lang="sr-Latn-CS" sz="2800" b="1" dirty="0" err="1" smtClean="0">
                <a:solidFill>
                  <a:schemeClr val="tx1"/>
                </a:solidFill>
              </a:rPr>
              <a:t>hiperplazija</a:t>
            </a:r>
            <a:r>
              <a:rPr lang="sr-Latn-CS" sz="2800" b="1" dirty="0" smtClean="0">
                <a:solidFill>
                  <a:schemeClr val="tx1"/>
                </a:solidFill>
              </a:rPr>
              <a:t>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Latn-CS" sz="2800" b="1" dirty="0" smtClean="0">
                <a:solidFill>
                  <a:schemeClr val="tx1"/>
                </a:solidFill>
              </a:rPr>
              <a:t>-hronični </a:t>
            </a:r>
            <a:r>
              <a:rPr lang="sr-Latn-CS" sz="2800" b="1" dirty="0" err="1" smtClean="0">
                <a:solidFill>
                  <a:schemeClr val="tx1"/>
                </a:solidFill>
              </a:rPr>
              <a:t>endometrtis</a:t>
            </a:r>
            <a:endParaRPr lang="sr-Latn-CS" sz="2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Latn-CS" sz="2800" b="1" dirty="0" smtClean="0">
                <a:solidFill>
                  <a:schemeClr val="tx1"/>
                </a:solidFill>
              </a:rPr>
              <a:t>-</a:t>
            </a:r>
            <a:r>
              <a:rPr lang="sr-Latn-CS" sz="2800" b="1" dirty="0" err="1" smtClean="0">
                <a:solidFill>
                  <a:schemeClr val="tx1"/>
                </a:solidFill>
              </a:rPr>
              <a:t>mikropolipoza</a:t>
            </a:r>
            <a:r>
              <a:rPr lang="sr-Latn-CS" sz="2800" b="1" dirty="0" smtClean="0">
                <a:solidFill>
                  <a:schemeClr val="tx1"/>
                </a:solidFill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Latn-CS" sz="2800" b="1" dirty="0" smtClean="0">
                <a:solidFill>
                  <a:schemeClr val="tx1"/>
                </a:solidFill>
              </a:rPr>
              <a:t>-”</a:t>
            </a:r>
            <a:r>
              <a:rPr lang="sr-Latn-CS" sz="2800" b="1" dirty="0" err="1" smtClean="0">
                <a:solidFill>
                  <a:schemeClr val="tx1"/>
                </a:solidFill>
              </a:rPr>
              <a:t>strawberry</a:t>
            </a:r>
            <a:r>
              <a:rPr lang="sr-Latn-CS" sz="2800" b="1" dirty="0" smtClean="0">
                <a:solidFill>
                  <a:schemeClr val="tx1"/>
                </a:solidFill>
              </a:rPr>
              <a:t>-like “ </a:t>
            </a:r>
            <a:r>
              <a:rPr lang="sr-Latn-CS" sz="2800" b="1" dirty="0" err="1" smtClean="0">
                <a:solidFill>
                  <a:schemeClr val="tx1"/>
                </a:solidFill>
              </a:rPr>
              <a:t>endometrium</a:t>
            </a:r>
            <a:endParaRPr lang="sr-Latn-CS" sz="2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Latn-CS" sz="2800" b="1" dirty="0" smtClean="0">
                <a:solidFill>
                  <a:schemeClr val="tx1"/>
                </a:solidFill>
              </a:rPr>
              <a:t>-</a:t>
            </a:r>
            <a:r>
              <a:rPr lang="sr-Latn-CS" sz="2800" b="1" dirty="0" err="1" smtClean="0">
                <a:solidFill>
                  <a:schemeClr val="tx1"/>
                </a:solidFill>
              </a:rPr>
              <a:t>fibrozne</a:t>
            </a:r>
            <a:r>
              <a:rPr lang="sr-Latn-CS" sz="2800" b="1" dirty="0" smtClean="0">
                <a:solidFill>
                  <a:schemeClr val="tx1"/>
                </a:solidFill>
              </a:rPr>
              <a:t> trake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Latn-CS" sz="2800" b="1" dirty="0" smtClean="0">
                <a:solidFill>
                  <a:schemeClr val="tx1"/>
                </a:solidFill>
              </a:rPr>
              <a:t>-</a:t>
            </a:r>
            <a:r>
              <a:rPr lang="sr-Latn-CS" sz="2800" b="1" dirty="0" err="1" smtClean="0">
                <a:solidFill>
                  <a:schemeClr val="tx1"/>
                </a:solidFill>
              </a:rPr>
              <a:t>hipervascularizacija</a:t>
            </a:r>
            <a:endParaRPr lang="sr-Latn-CS" sz="2800" b="1" dirty="0">
              <a:solidFill>
                <a:schemeClr val="tx1"/>
              </a:solidFill>
            </a:endParaRPr>
          </a:p>
        </p:txBody>
      </p:sp>
      <p:pic>
        <p:nvPicPr>
          <p:cNvPr id="30724" name="Picture 2" descr="C:\Users\vesna\Desktop\Subspecijalizacija\Minimalno invazivna hirurgija\Divčibare, 2009, TVE\slike\Strawberry like endo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C:\Users\vesna\Desktop\Subspecijalizacija\Minimalno invazivna hirurgija\Divčibare, 2009, TVE\slike\poli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14" y="2590800"/>
            <a:ext cx="2571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C:\Users\vesna\Desktop\Subspecijalizacija\Minimalno invazivna hirurgija\Divčibare, 2009, TVE\slike\vaskularizacija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608" y="4724400"/>
            <a:ext cx="2705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5" descr="C:\Users\vesna\Desktop\Subspecijalizacija\Minimalno invazivna hirurgija\Divčibare, 2009, TVE\slike\vask i fibrozne preg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90800"/>
            <a:ext cx="27432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1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sr-Latn-CS" dirty="0" smtClean="0"/>
              <a:t>Postoje pouzdani dokazi da </a:t>
            </a:r>
            <a:r>
              <a:rPr lang="sr-Latn-CS" dirty="0" err="1" smtClean="0"/>
              <a:t>histeroskopska</a:t>
            </a:r>
            <a:r>
              <a:rPr lang="sr-Latn-CS" dirty="0" smtClean="0"/>
              <a:t> hirurgija poboljšava ishod IVF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r-Latn-CS" dirty="0" smtClean="0"/>
          </a:p>
          <a:p>
            <a:pPr marL="0" indent="0">
              <a:buNone/>
            </a:pPr>
            <a:r>
              <a:rPr lang="sr-Latn-CS" dirty="0" smtClean="0"/>
              <a:t>MEHANIZMI DELOVANJA HISTEROSKOPIJE NA ISHOD </a:t>
            </a:r>
            <a:r>
              <a:rPr lang="sr-Latn-CS" dirty="0" err="1" smtClean="0"/>
              <a:t>ivf</a:t>
            </a:r>
            <a:r>
              <a:rPr lang="sr-Latn-CS" dirty="0" smtClean="0"/>
              <a:t>:</a:t>
            </a:r>
          </a:p>
          <a:p>
            <a:pPr marL="0" indent="0">
              <a:buNone/>
            </a:pPr>
            <a:endParaRPr lang="sr-Latn-CS" dirty="0" smtClean="0"/>
          </a:p>
          <a:p>
            <a:pPr marL="0" indent="0">
              <a:buNone/>
            </a:pPr>
            <a:r>
              <a:rPr lang="sr-Latn-CS" dirty="0" smtClean="0"/>
              <a:t>1. LEČENJEM INTRAUTERINE PATOLOGIJE</a:t>
            </a:r>
            <a:endParaRPr lang="sr-Latn-CS" dirty="0"/>
          </a:p>
          <a:p>
            <a:r>
              <a:rPr lang="sr-Latn-CS" dirty="0" err="1" smtClean="0"/>
              <a:t>Submukozni</a:t>
            </a:r>
            <a:r>
              <a:rPr lang="sr-Latn-CS" dirty="0" smtClean="0"/>
              <a:t> miomi</a:t>
            </a:r>
          </a:p>
          <a:p>
            <a:r>
              <a:rPr lang="sr-Latn-CS" dirty="0" err="1" smtClean="0"/>
              <a:t>Endometrijalni</a:t>
            </a:r>
            <a:r>
              <a:rPr lang="sr-Latn-CS" dirty="0" smtClean="0"/>
              <a:t> polipi</a:t>
            </a:r>
          </a:p>
          <a:p>
            <a:r>
              <a:rPr lang="sr-Latn-CS" dirty="0" err="1" smtClean="0"/>
              <a:t>Kongenitalne</a:t>
            </a:r>
            <a:r>
              <a:rPr lang="sr-Latn-CS" dirty="0" smtClean="0"/>
              <a:t> </a:t>
            </a:r>
            <a:r>
              <a:rPr lang="sr-Latn-CS" dirty="0" err="1" smtClean="0"/>
              <a:t>uterine</a:t>
            </a:r>
            <a:r>
              <a:rPr lang="sr-Latn-CS" dirty="0" smtClean="0"/>
              <a:t> anomalije</a:t>
            </a:r>
          </a:p>
          <a:p>
            <a:r>
              <a:rPr lang="sr-Latn-CS" dirty="0" err="1" smtClean="0"/>
              <a:t>Hidrosalpinksi</a:t>
            </a:r>
            <a:endParaRPr lang="sr-Latn-CS" dirty="0" smtClean="0"/>
          </a:p>
          <a:p>
            <a:r>
              <a:rPr lang="sr-Latn-CS" dirty="0" smtClean="0"/>
              <a:t>Suptilne </a:t>
            </a:r>
            <a:r>
              <a:rPr lang="sr-Latn-CS" dirty="0" err="1" smtClean="0"/>
              <a:t>lezije</a:t>
            </a:r>
            <a:r>
              <a:rPr lang="sr-Latn-CS" dirty="0" smtClean="0"/>
              <a:t> </a:t>
            </a:r>
            <a:r>
              <a:rPr lang="sr-Latn-CS" dirty="0" err="1" smtClean="0"/>
              <a:t>endometrijuma</a:t>
            </a:r>
            <a:endParaRPr lang="sr-Latn-CS" dirty="0" smtClean="0"/>
          </a:p>
          <a:p>
            <a:pPr marL="0" indent="0">
              <a:buNone/>
            </a:pPr>
            <a:r>
              <a:rPr lang="sr-Latn-CS" dirty="0" smtClean="0"/>
              <a:t>2. OLAKŠAVA ET</a:t>
            </a:r>
          </a:p>
          <a:p>
            <a:pPr marL="0" indent="0">
              <a:buNone/>
            </a:pPr>
            <a:endParaRPr lang="sr-Latn-CS" dirty="0" smtClean="0"/>
          </a:p>
          <a:p>
            <a:pPr marL="0" indent="0">
              <a:buNone/>
            </a:pPr>
            <a:r>
              <a:rPr lang="sr-Latn-CS" dirty="0" smtClean="0"/>
              <a:t>3. </a:t>
            </a:r>
            <a:r>
              <a:rPr lang="sr-Latn-CS" dirty="0" err="1" smtClean="0"/>
              <a:t>Histeroskopska</a:t>
            </a:r>
            <a:r>
              <a:rPr lang="sr-Latn-CS" dirty="0" smtClean="0"/>
              <a:t> „trauma“ </a:t>
            </a:r>
            <a:r>
              <a:rPr lang="sr-Latn-CS" dirty="0" err="1" smtClean="0"/>
              <a:t>endometrijuma</a:t>
            </a:r>
            <a:r>
              <a:rPr lang="sr-Latn-CS" dirty="0" smtClean="0"/>
              <a:t> tokom </a:t>
            </a:r>
            <a:r>
              <a:rPr lang="sr-Latn-CS" dirty="0" err="1" smtClean="0"/>
              <a:t>lutealne</a:t>
            </a:r>
            <a:r>
              <a:rPr lang="sr-Latn-CS" dirty="0" smtClean="0"/>
              <a:t> faze ciklusa koji </a:t>
            </a:r>
            <a:r>
              <a:rPr lang="sr-Latn-CS" dirty="0" err="1" smtClean="0"/>
              <a:t>predhodi</a:t>
            </a:r>
            <a:r>
              <a:rPr lang="sr-Latn-CS" dirty="0" smtClean="0"/>
              <a:t> IVF ciklusu udvostručava stopu trudnoća 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8690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b="1" dirty="0"/>
              <a:t>ZAKLJUČAK 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Stope trudnoća, nakon postupaka vantelesne opodnje, mogu značajno da se poboljšaju tretmanom intrauterine patologije i patologije cervikalnog kanala, kao i tretmanom svih patološki stanja reproduktivnih organa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4775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b="1" dirty="0"/>
              <a:t>ZAKLJUČAK 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pažljiva evaluacija svih organa – jajovoda, jajnika i materice je neophodna.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JZ</a:t>
            </a:r>
            <a:r>
              <a:rPr lang="pl-PL" dirty="0"/>
              <a:t> </a:t>
            </a:r>
            <a:r>
              <a:rPr lang="pl-PL" dirty="0" smtClean="0"/>
              <a:t>pregled- </a:t>
            </a:r>
            <a:r>
              <a:rPr lang="pl-PL" dirty="0"/>
              <a:t>rutinski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910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Indikovanje </a:t>
            </a:r>
            <a:r>
              <a:rPr lang="pl-PL" dirty="0"/>
              <a:t>laparoskopije i histeroskopije, ciljano, radi uklanjanja patologije reproduktivnih organa, ponekad deluje kao korak unazad, nakon ponavljanih IVF procedura, ali je u suštini preduslov za uspešan </a:t>
            </a:r>
            <a:r>
              <a:rPr lang="pl-PL" dirty="0" smtClean="0"/>
              <a:t>ishod.</a:t>
            </a:r>
          </a:p>
        </p:txBody>
      </p:sp>
    </p:spTree>
    <p:extLst>
      <p:ext uri="{BB962C8B-B14F-4D97-AF65-F5344CB8AC3E}">
        <p14:creationId xmlns:p14="http://schemas.microsoft.com/office/powerpoint/2010/main" val="7745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Svako patološko stanje menja receptivnost endometrijuma izmenom ekspresije gena odgovorinih za implantaciju i lečenjenjem patologje na bilo kom od organa, menja receptivnost na </a:t>
            </a:r>
            <a:r>
              <a:rPr lang="pl-PL" dirty="0" smtClean="0"/>
              <a:t>bolje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Sve </a:t>
            </a:r>
            <a:r>
              <a:rPr lang="pl-PL" dirty="0"/>
              <a:t>više se insitira  da nema steriliteta nepoznatog uzroka, već samo da je on neotkriven.</a:t>
            </a:r>
            <a:endParaRPr lang="sr-Latn-CS" dirty="0"/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530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Najbolje stope trudnoća ostvaruju se kod pacijentkinja sa histeroskopski verifikovano urednim nalazom kavuma, ali i lečenjem patologije kavuma.</a:t>
            </a:r>
            <a:endParaRPr lang="sr-Latn-CS" dirty="0"/>
          </a:p>
          <a:p>
            <a:pPr marL="0" indent="0">
              <a:buNone/>
            </a:pPr>
            <a:endParaRPr lang="sr-Latn-CS" dirty="0"/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3813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1216" y="1052736"/>
            <a:ext cx="8229600" cy="1932824"/>
          </a:xfrm>
        </p:spPr>
        <p:txBody>
          <a:bodyPr>
            <a:noAutofit/>
          </a:bodyPr>
          <a:lstStyle/>
          <a:p>
            <a:r>
              <a:rPr lang="sr-Latn-CS" sz="3600" dirty="0" smtClean="0"/>
              <a:t>Pogrešno interpretirane i zaboravljene, velike istine se kriju u nama, </a:t>
            </a:r>
            <a:r>
              <a:rPr lang="sr-Latn-CS" sz="3600" dirty="0" smtClean="0">
                <a:solidFill>
                  <a:srgbClr val="FF0000"/>
                </a:solidFill>
              </a:rPr>
              <a:t>ako se samo usudimo da bolje pogledamo…..</a:t>
            </a:r>
            <a:r>
              <a:rPr lang="sr-Latn-CS" sz="3600" dirty="0" smtClean="0"/>
              <a:t/>
            </a:r>
            <a:br>
              <a:rPr lang="sr-Latn-CS" sz="3600" dirty="0" smtClean="0"/>
            </a:br>
            <a:r>
              <a:rPr lang="sr-Latn-CS" sz="3600" dirty="0" smtClean="0"/>
              <a:t>			</a:t>
            </a:r>
            <a:r>
              <a:rPr lang="sr-Latn-CS" sz="3600" b="1" dirty="0" err="1" smtClean="0"/>
              <a:t>Antoine</a:t>
            </a:r>
            <a:r>
              <a:rPr lang="sr-Latn-CS" sz="3600" b="1" dirty="0" smtClean="0"/>
              <a:t> </a:t>
            </a:r>
            <a:r>
              <a:rPr lang="sr-Latn-CS" sz="3600" b="1" dirty="0"/>
              <a:t>de </a:t>
            </a:r>
            <a:r>
              <a:rPr lang="sr-Latn-CS" sz="3600" b="1" dirty="0" err="1"/>
              <a:t>Saint</a:t>
            </a:r>
            <a:r>
              <a:rPr lang="sr-Latn-CS" sz="3600" b="1" dirty="0"/>
              <a:t>-</a:t>
            </a:r>
            <a:r>
              <a:rPr lang="sr-Latn-CS" sz="3600" b="1" dirty="0" err="1"/>
              <a:t>Exupéry</a:t>
            </a:r>
            <a:r>
              <a:rPr lang="sr-Latn-CS" sz="3600" b="1" dirty="0"/>
              <a:t> </a:t>
            </a:r>
            <a:endParaRPr lang="sr-Latn-CS" sz="36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043608" y="3465004"/>
            <a:ext cx="7643192" cy="2859596"/>
          </a:xfrm>
        </p:spPr>
        <p:txBody>
          <a:bodyPr/>
          <a:lstStyle/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662473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734481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4400" b="1" dirty="0"/>
              <a:t>Mehanizmi neuspešne </a:t>
            </a:r>
            <a:r>
              <a:rPr lang="sr-Latn-CS" sz="4400" b="1" dirty="0" err="1"/>
              <a:t>implantacije</a:t>
            </a:r>
            <a:r>
              <a:rPr lang="sr-Latn-CS" sz="4400" b="1" dirty="0"/>
              <a:t> u različitih ginekoloških oboljenja</a:t>
            </a:r>
            <a:endParaRPr lang="sr-Latn-CS" sz="44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CS" sz="2800" b="1" dirty="0" err="1" smtClean="0">
                <a:solidFill>
                  <a:schemeClr val="accent6">
                    <a:lumMod val="50000"/>
                  </a:schemeClr>
                </a:solidFill>
              </a:rPr>
              <a:t>Hidrosalpinks</a:t>
            </a:r>
            <a:endParaRPr lang="sr-Latn-CS" sz="28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sr-Latn-CS" dirty="0" smtClean="0"/>
          </a:p>
          <a:p>
            <a:r>
              <a:rPr lang="sr-Latn-CS" dirty="0" smtClean="0"/>
              <a:t>sadržaj </a:t>
            </a:r>
            <a:r>
              <a:rPr lang="sr-Latn-CS" dirty="0" err="1"/>
              <a:t>hidrosalpinksa</a:t>
            </a:r>
            <a:r>
              <a:rPr lang="sr-Latn-CS" dirty="0"/>
              <a:t> ispira </a:t>
            </a:r>
            <a:r>
              <a:rPr lang="sr-Latn-CS" dirty="0" err="1"/>
              <a:t>endometrijum</a:t>
            </a:r>
            <a:r>
              <a:rPr lang="sr-Latn-CS" dirty="0"/>
              <a:t> </a:t>
            </a:r>
            <a:r>
              <a:rPr lang="sr-Latn-CS" dirty="0" err="1"/>
              <a:t>inflamatornim</a:t>
            </a:r>
            <a:r>
              <a:rPr lang="sr-Latn-CS" dirty="0"/>
              <a:t> agensima u vreme </a:t>
            </a:r>
            <a:r>
              <a:rPr lang="sr-Latn-CS" dirty="0" err="1" smtClean="0"/>
              <a:t>implantacije</a:t>
            </a:r>
            <a:r>
              <a:rPr lang="sr-Latn-CS" dirty="0"/>
              <a:t>, a takođe i </a:t>
            </a:r>
            <a:r>
              <a:rPr lang="sr-Latn-CS" dirty="0" err="1"/>
              <a:t>interferira</a:t>
            </a:r>
            <a:r>
              <a:rPr lang="sr-Latn-CS" dirty="0"/>
              <a:t> sa apozicijom </a:t>
            </a:r>
            <a:r>
              <a:rPr lang="sr-Latn-CS" dirty="0" err="1"/>
              <a:t>implantirajućeg</a:t>
            </a:r>
            <a:r>
              <a:rPr lang="sr-Latn-CS" dirty="0"/>
              <a:t> </a:t>
            </a:r>
            <a:r>
              <a:rPr lang="sr-Latn-CS" dirty="0" smtClean="0"/>
              <a:t>embriona</a:t>
            </a:r>
          </a:p>
          <a:p>
            <a:r>
              <a:rPr lang="sr-Latn-CS" dirty="0" smtClean="0"/>
              <a:t>Uočena </a:t>
            </a:r>
            <a:r>
              <a:rPr lang="sr-Latn-CS" dirty="0"/>
              <a:t>je i smanjena </a:t>
            </a:r>
            <a:r>
              <a:rPr lang="sr-Latn-CS" dirty="0" smtClean="0"/>
              <a:t>ekspresija gena</a:t>
            </a:r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pPr marL="0" lvl="0" indent="0">
              <a:buNone/>
            </a:pPr>
            <a:endParaRPr lang="sr-Latn-CS" sz="2400" dirty="0" smtClean="0"/>
          </a:p>
          <a:p>
            <a:pPr marL="0" lvl="0" indent="0">
              <a:buNone/>
            </a:pPr>
            <a:r>
              <a:rPr lang="sr-Latn-CS" sz="2400" dirty="0" err="1" smtClean="0">
                <a:solidFill>
                  <a:schemeClr val="accent6">
                    <a:lumMod val="50000"/>
                  </a:schemeClr>
                </a:solidFill>
              </a:rPr>
              <a:t>Zeyneloglu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</a:rPr>
              <a:t> HB. </a:t>
            </a:r>
            <a:r>
              <a:rPr lang="sr-Latn-CS" sz="2400" dirty="0" err="1">
                <a:solidFill>
                  <a:schemeClr val="accent6">
                    <a:lumMod val="50000"/>
                  </a:schemeClr>
                </a:solidFill>
              </a:rPr>
              <a:t>Fertil</a:t>
            </a:r>
            <a:r>
              <a:rPr lang="sr-Latn-C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400" dirty="0" err="1">
                <a:solidFill>
                  <a:schemeClr val="accent6">
                    <a:lumMod val="50000"/>
                  </a:schemeClr>
                </a:solidFill>
              </a:rPr>
              <a:t>Steril</a:t>
            </a:r>
            <a:r>
              <a:rPr lang="sr-Latn-C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</a:rPr>
              <a:t>1998</a:t>
            </a:r>
            <a:r>
              <a:rPr lang="sr-Latn-C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lvl="0" indent="0">
              <a:buNone/>
            </a:pPr>
            <a:r>
              <a:rPr lang="sr-Latn-CS" sz="2400" dirty="0" err="1">
                <a:solidFill>
                  <a:schemeClr val="accent6">
                    <a:lumMod val="50000"/>
                  </a:schemeClr>
                </a:solidFill>
              </a:rPr>
              <a:t>Camus</a:t>
            </a:r>
            <a:r>
              <a:rPr lang="sr-Latn-C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</a:rPr>
              <a:t>E. Hum </a:t>
            </a:r>
            <a:r>
              <a:rPr lang="sr-Latn-CS" sz="2400" dirty="0" err="1">
                <a:solidFill>
                  <a:schemeClr val="accent6">
                    <a:lumMod val="50000"/>
                  </a:schemeClr>
                </a:solidFill>
              </a:rPr>
              <a:t>Reprod</a:t>
            </a:r>
            <a:r>
              <a:rPr lang="sr-Latn-C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</a:rPr>
              <a:t>1999.</a:t>
            </a:r>
            <a:endParaRPr lang="sr-Latn-CS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3581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4400" b="1" dirty="0"/>
              <a:t>Mehanizmi neuspešne </a:t>
            </a:r>
            <a:r>
              <a:rPr lang="sr-Latn-CS" sz="4400" b="1" dirty="0" err="1"/>
              <a:t>implantacije</a:t>
            </a:r>
            <a:r>
              <a:rPr lang="sr-Latn-CS" sz="4400" b="1" dirty="0"/>
              <a:t> u različitih ginekoloških oboljenja</a:t>
            </a:r>
            <a:endParaRPr lang="sr-Latn-CS" sz="44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sr-Latn-CS" sz="3200" b="1" dirty="0" smtClean="0">
                <a:solidFill>
                  <a:schemeClr val="accent6">
                    <a:lumMod val="50000"/>
                  </a:schemeClr>
                </a:solidFill>
              </a:rPr>
              <a:t>Miomi</a:t>
            </a:r>
            <a:endParaRPr lang="sr-Latn-C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5242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Miomi i neplodnost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Koja je veza </a:t>
            </a:r>
            <a:r>
              <a:rPr lang="sr-Latn-CS" dirty="0" err="1" smtClean="0"/>
              <a:t>izmedju</a:t>
            </a:r>
            <a:r>
              <a:rPr lang="sr-Latn-CS" dirty="0" smtClean="0"/>
              <a:t>  </a:t>
            </a:r>
            <a:r>
              <a:rPr lang="sr-Latn-CS" dirty="0" err="1" smtClean="0"/>
              <a:t>fertilnisti</a:t>
            </a:r>
            <a:r>
              <a:rPr lang="sr-Latn-CS" dirty="0" smtClean="0"/>
              <a:t>  i mioma?</a:t>
            </a:r>
          </a:p>
          <a:p>
            <a:r>
              <a:rPr lang="sr-Latn-CS" dirty="0" smtClean="0"/>
              <a:t>Koji su mogući mehanizmi  uticaja mioma na neplodnost?</a:t>
            </a:r>
          </a:p>
          <a:p>
            <a:r>
              <a:rPr lang="sr-Latn-CS" dirty="0" smtClean="0"/>
              <a:t>Koja i kolika je korist i potreba za izvođenjem </a:t>
            </a:r>
            <a:r>
              <a:rPr lang="sr-Latn-CS" dirty="0" err="1" smtClean="0"/>
              <a:t>miomektomije</a:t>
            </a:r>
            <a:r>
              <a:rPr lang="sr-Latn-CS" dirty="0" smtClean="0"/>
              <a:t>?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4560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Miomi i neplodnost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Veličina</a:t>
            </a:r>
          </a:p>
          <a:p>
            <a:r>
              <a:rPr lang="sr-Latn-CS" dirty="0" err="1" smtClean="0"/>
              <a:t>Lokalizacija</a:t>
            </a:r>
            <a:endParaRPr lang="sr-Latn-CS" dirty="0" smtClean="0"/>
          </a:p>
          <a:p>
            <a:r>
              <a:rPr lang="sr-Latn-CS" dirty="0" smtClean="0"/>
              <a:t>Broj mioma</a:t>
            </a:r>
          </a:p>
          <a:p>
            <a:r>
              <a:rPr lang="sr-Latn-CS" dirty="0" smtClean="0"/>
              <a:t>Tip</a:t>
            </a:r>
          </a:p>
          <a:p>
            <a:endParaRPr lang="sr-Latn-CS" dirty="0"/>
          </a:p>
          <a:p>
            <a:pPr marL="0" indent="0">
              <a:buNone/>
            </a:pPr>
            <a:endParaRPr lang="sr-Latn-CS" dirty="0"/>
          </a:p>
          <a:p>
            <a:pPr marL="0" indent="0" algn="just" eaLnBrk="0" hangingPunct="0">
              <a:buNone/>
            </a:pPr>
            <a:r>
              <a:rPr lang="en-US" sz="2800" dirty="0"/>
              <a:t>American Fertility Society. Guidelines for practice: </a:t>
            </a:r>
            <a:r>
              <a:rPr lang="en-US" sz="2800" dirty="0" err="1"/>
              <a:t>myomas</a:t>
            </a:r>
            <a:r>
              <a:rPr lang="en-US" sz="2800" dirty="0"/>
              <a:t> and reproductive dysfunction. 1992 </a:t>
            </a:r>
            <a:endParaRPr lang="es-ES_tradnl" sz="2800" b="1" dirty="0"/>
          </a:p>
          <a:p>
            <a:pPr>
              <a:spcBef>
                <a:spcPct val="50000"/>
              </a:spcBef>
            </a:pPr>
            <a:endParaRPr lang="en-US" sz="2800" b="1" dirty="0"/>
          </a:p>
          <a:p>
            <a:pPr marL="0" indent="0">
              <a:buNone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2234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2731</Words>
  <Application>Microsoft Office PowerPoint</Application>
  <PresentationFormat>Projekcija na ekranu (4:3)</PresentationFormat>
  <Paragraphs>450</Paragraphs>
  <Slides>59</Slides>
  <Notes>20</Notes>
  <HiddenSlides>3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59</vt:i4>
      </vt:variant>
    </vt:vector>
  </HeadingPairs>
  <TitlesOfParts>
    <vt:vector size="61" baseType="lpstr">
      <vt:lpstr>Tok</vt:lpstr>
      <vt:lpstr>1_Tok</vt:lpstr>
      <vt:lpstr>   HIRURŠKI TRETMAN PACIJENATA SA PONOVLJENIM NEUSPEŠNIM POSTUPCIMA  IVF </vt:lpstr>
      <vt:lpstr>Neuspeh implantacije:  molekularni mehanizmi i klinički tretman</vt:lpstr>
      <vt:lpstr>Neuspeh implantacije:  molekularni mehanizmi i klinički tretman</vt:lpstr>
      <vt:lpstr>Mehanizmi neuspešne implantacije u različitih ginekoloških oboljenja</vt:lpstr>
      <vt:lpstr>Mehanizmi neuspešne implantacije u različitih ginekoloških oboljenja</vt:lpstr>
      <vt:lpstr>Mehanizmi neuspešne implantacije u različitih ginekoloških oboljenja</vt:lpstr>
      <vt:lpstr>Mehanizmi neuspešne implantacije u različitih ginekoloških oboljenja</vt:lpstr>
      <vt:lpstr>Miomi i neplodnost</vt:lpstr>
      <vt:lpstr>Miomi i neplodnost</vt:lpstr>
      <vt:lpstr>Miomi i reproduktivni ishod</vt:lpstr>
      <vt:lpstr>Postoji  li povezanost izmedju mioma i neplodnosti?</vt:lpstr>
      <vt:lpstr>Intramural Leiomyoma Pregnancy Rate after IVF</vt:lpstr>
      <vt:lpstr>Intramural Leiomyoma Pregnancy Rate after IVF</vt:lpstr>
      <vt:lpstr>Submukozni miomi</vt:lpstr>
      <vt:lpstr>Myoma  and Infertility: Review   (Pritts EA 2009 Fertil Steril 91, 4:1215-1223)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Mogući mehanizmi delovanja mioma na neplodnost:</vt:lpstr>
      <vt:lpstr>    The Myometrial Junctional zone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Mehanizmi neuspešne implantacije u različitih ginekoloških oboljenja</vt:lpstr>
      <vt:lpstr>Mehanizmi neuspešne implantacije u različitih ginekoloških oboljenja</vt:lpstr>
      <vt:lpstr>Mehanizmi neuspešne implantacije u različitih ginekoloških oboljenja</vt:lpstr>
      <vt:lpstr>PowerPoint prezentacija</vt:lpstr>
      <vt:lpstr>PowerPoint prezentacija</vt:lpstr>
      <vt:lpstr>PowerPoint prezentacija</vt:lpstr>
      <vt:lpstr>Mehanizmi neuspešne implantacije u različitih ginekoloških oboljenja</vt:lpstr>
      <vt:lpstr>Klinička procena endometrijuma</vt:lpstr>
      <vt:lpstr> Postupci u kliničkoj praksi kojima bi se poboljšala implantacija</vt:lpstr>
      <vt:lpstr>Miomektomija: da ili ne?</vt:lpstr>
      <vt:lpstr> Postupci u kliničkoj praksi kojima bi se poboljšala implantacija</vt:lpstr>
      <vt:lpstr>HISTEROSKOPIJA ?</vt:lpstr>
      <vt:lpstr>Postoje pouzdani dokazi da histeroskopska hirurgija poboljšava ishod IVF</vt:lpstr>
      <vt:lpstr>Histeroskopija pre prvog postupka IVF:</vt:lpstr>
      <vt:lpstr>PowerPoint prezentacija</vt:lpstr>
      <vt:lpstr>PowerPoint prezentacija</vt:lpstr>
      <vt:lpstr>Postoje pouzdani dokazi da histeroskopska hirurgija poboljšava ishod IVF</vt:lpstr>
      <vt:lpstr>ZAKLJUČAK </vt:lpstr>
      <vt:lpstr>ZAKLJUČAK </vt:lpstr>
      <vt:lpstr>PowerPoint prezentacija</vt:lpstr>
      <vt:lpstr>PowerPoint prezentacija</vt:lpstr>
      <vt:lpstr>PowerPoint prezentacija</vt:lpstr>
      <vt:lpstr>Pogrešno interpretirane i zaboravljene, velike istine se kriju u nama, ako se samo usudimo da bolje pogledamo…..    Antoine de Saint-Exupéry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Aleksandra Trninić-Pjević</dc:creator>
  <cp:lastModifiedBy>Aleksandra Trninić-Pjević</cp:lastModifiedBy>
  <cp:revision>39</cp:revision>
  <dcterms:created xsi:type="dcterms:W3CDTF">2013-11-17T17:07:49Z</dcterms:created>
  <dcterms:modified xsi:type="dcterms:W3CDTF">2013-11-21T21:04:58Z</dcterms:modified>
</cp:coreProperties>
</file>